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3.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348" r:id="rId3"/>
    <p:sldId id="258" r:id="rId4"/>
    <p:sldId id="261" r:id="rId5"/>
    <p:sldId id="335" r:id="rId6"/>
    <p:sldId id="260" r:id="rId7"/>
    <p:sldId id="263" r:id="rId8"/>
    <p:sldId id="265" r:id="rId9"/>
    <p:sldId id="323" r:id="rId10"/>
    <p:sldId id="267" r:id="rId11"/>
    <p:sldId id="332" r:id="rId12"/>
    <p:sldId id="268" r:id="rId13"/>
    <p:sldId id="309" r:id="rId14"/>
    <p:sldId id="324" r:id="rId15"/>
    <p:sldId id="273" r:id="rId16"/>
    <p:sldId id="362" r:id="rId17"/>
    <p:sldId id="274" r:id="rId18"/>
    <p:sldId id="277" r:id="rId19"/>
    <p:sldId id="278" r:id="rId20"/>
    <p:sldId id="325" r:id="rId21"/>
    <p:sldId id="336" r:id="rId22"/>
    <p:sldId id="272" r:id="rId23"/>
    <p:sldId id="326" r:id="rId24"/>
    <p:sldId id="279" r:id="rId25"/>
    <p:sldId id="327" r:id="rId26"/>
    <p:sldId id="275" r:id="rId27"/>
    <p:sldId id="276" r:id="rId28"/>
    <p:sldId id="307" r:id="rId29"/>
    <p:sldId id="337" r:id="rId30"/>
    <p:sldId id="353" r:id="rId31"/>
    <p:sldId id="354" r:id="rId32"/>
    <p:sldId id="338" r:id="rId33"/>
    <p:sldId id="339" r:id="rId34"/>
    <p:sldId id="340" r:id="rId35"/>
    <p:sldId id="341" r:id="rId36"/>
    <p:sldId id="342" r:id="rId37"/>
    <p:sldId id="343" r:id="rId38"/>
    <p:sldId id="344" r:id="rId39"/>
    <p:sldId id="345" r:id="rId40"/>
    <p:sldId id="356" r:id="rId41"/>
    <p:sldId id="355" r:id="rId42"/>
    <p:sldId id="357" r:id="rId43"/>
    <p:sldId id="358" r:id="rId44"/>
    <p:sldId id="359" r:id="rId45"/>
    <p:sldId id="361"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F991"/>
    <a:srgbClr val="81C4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1994" autoAdjust="0"/>
  </p:normalViewPr>
  <p:slideViewPr>
    <p:cSldViewPr snapToGrid="0" snapToObjects="1">
      <p:cViewPr>
        <p:scale>
          <a:sx n="46" d="100"/>
          <a:sy n="46" d="100"/>
        </p:scale>
        <p:origin x="2224"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a:t>scaffolds</a:t>
          </a:r>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pt>
    <dgm:pt modelId="{BA6C3F20-179C-0F49-AC99-48D8818599E0}" type="pres">
      <dgm:prSet presAssocID="{3DA9F03A-58B3-6E42-97B6-C82F6BE4AC02}" presName="ThreeNodes_2" presStyleLbl="node1" presStyleIdx="1" presStyleCnt="3">
        <dgm:presLayoutVars>
          <dgm:bulletEnabled val="1"/>
        </dgm:presLayoutVars>
      </dgm:prSet>
      <dgm:spPr/>
    </dgm:pt>
    <dgm:pt modelId="{D0761090-07EF-BD47-B071-397EFFE7E36F}" type="pres">
      <dgm:prSet presAssocID="{3DA9F03A-58B3-6E42-97B6-C82F6BE4AC02}" presName="ThreeNodes_3" presStyleLbl="node1" presStyleIdx="2" presStyleCnt="3">
        <dgm:presLayoutVars>
          <dgm:bulletEnabled val="1"/>
        </dgm:presLayoutVars>
      </dgm:prSet>
      <dgm:spPr/>
    </dgm:pt>
    <dgm:pt modelId="{3EC282C0-3B33-AC43-B3C9-EEF6EDEFBD7A}" type="pres">
      <dgm:prSet presAssocID="{3DA9F03A-58B3-6E42-97B6-C82F6BE4AC02}" presName="ThreeConn_1-2" presStyleLbl="fgAccFollowNode1" presStyleIdx="0" presStyleCnt="2">
        <dgm:presLayoutVars>
          <dgm:bulletEnabled val="1"/>
        </dgm:presLayoutVars>
      </dgm:prSet>
      <dgm:spPr/>
    </dgm:pt>
    <dgm:pt modelId="{4688A66D-FCFF-B74B-9D85-CF9CEE7BE925}" type="pres">
      <dgm:prSet presAssocID="{3DA9F03A-58B3-6E42-97B6-C82F6BE4AC02}" presName="ThreeConn_2-3" presStyleLbl="fgAccFollowNode1" presStyleIdx="1" presStyleCnt="2">
        <dgm:presLayoutVars>
          <dgm:bulletEnabled val="1"/>
        </dgm:presLayoutVars>
      </dgm:prSet>
      <dgm:spPr/>
    </dgm:pt>
    <dgm:pt modelId="{3B11D3C1-FD2C-6249-B36E-6FF0759A07A8}" type="pres">
      <dgm:prSet presAssocID="{3DA9F03A-58B3-6E42-97B6-C82F6BE4AC02}" presName="ThreeNodes_1_text" presStyleLbl="node1" presStyleIdx="2" presStyleCnt="3">
        <dgm:presLayoutVars>
          <dgm:bulletEnabled val="1"/>
        </dgm:presLayoutVars>
      </dgm:prSet>
      <dgm:spPr/>
    </dgm:pt>
    <dgm:pt modelId="{932020CA-DD87-034E-892F-7240B97A33F4}" type="pres">
      <dgm:prSet presAssocID="{3DA9F03A-58B3-6E42-97B6-C82F6BE4AC02}" presName="ThreeNodes_2_text" presStyleLbl="node1" presStyleIdx="2" presStyleCnt="3">
        <dgm:presLayoutVars>
          <dgm:bulletEnabled val="1"/>
        </dgm:presLayoutVars>
      </dgm:prSet>
      <dgm:spPr/>
    </dgm:pt>
    <dgm:pt modelId="{4DFCC841-CB5F-4C46-9594-2A7DE8DC21A1}" type="pres">
      <dgm:prSet presAssocID="{3DA9F03A-58B3-6E42-97B6-C82F6BE4AC02}" presName="ThreeNodes_3_text" presStyleLbl="node1" presStyleIdx="2" presStyleCnt="3">
        <dgm:presLayoutVars>
          <dgm:bulletEnabled val="1"/>
        </dgm:presLayoutVars>
      </dgm:prSet>
      <dgm:spPr/>
    </dgm:pt>
  </dgm:ptLst>
  <dgm:cxnLst>
    <dgm:cxn modelId="{6DF22615-C267-564D-A610-8944858045FB}"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E38FB244-1885-0046-9985-28FFBA0C3D25}" type="presOf" srcId="{FFF8F105-7544-6246-8E26-92C3C6582802}" destId="{BA6C3F20-179C-0F49-AC99-48D8818599E0}" srcOrd="0" destOrd="0" presId="urn:microsoft.com/office/officeart/2005/8/layout/vProcess5"/>
    <dgm:cxn modelId="{D582CC64-5EC8-CF4E-85E9-3F140D9D90DD}" type="presOf" srcId="{FFF8F105-7544-6246-8E26-92C3C6582802}" destId="{932020CA-DD87-034E-892F-7240B97A33F4}"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66071F5A-93F3-E04C-BDAC-115C8C4244F7}" type="presOf" srcId="{C31672CD-A6DA-0947-88DC-4AC475C7D94C}" destId="{4688A66D-FCFF-B74B-9D85-CF9CEE7BE925}" srcOrd="0" destOrd="0" presId="urn:microsoft.com/office/officeart/2005/8/layout/vProcess5"/>
    <dgm:cxn modelId="{992EB05A-5BEF-6243-9854-7127E892B284}" type="presOf" srcId="{A90563CB-9AA7-7A4F-A2D3-1833EB33F096}" destId="{D0761090-07EF-BD47-B071-397EFFE7E36F}" srcOrd="0" destOrd="0" presId="urn:microsoft.com/office/officeart/2005/8/layout/vProcess5"/>
    <dgm:cxn modelId="{2C942684-12D0-B840-B894-7A62D71097C8}" type="presOf" srcId="{692F79ED-0479-1D41-BA06-C21777F69308}" destId="{3B11D3C1-FD2C-6249-B36E-6FF0759A07A8}" srcOrd="1" destOrd="0" presId="urn:microsoft.com/office/officeart/2005/8/layout/vProcess5"/>
    <dgm:cxn modelId="{C6F91DBA-CE53-974D-98E3-DB8CA8D9EC63}"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136546D9-B5BD-3948-BF13-3CCBB3AE8A29}" type="presOf" srcId="{807A1DB1-303A-3645-9D61-5ABFB53468DF}" destId="{3EC282C0-3B33-AC43-B3C9-EEF6EDEFBD7A}" srcOrd="0" destOrd="0" presId="urn:microsoft.com/office/officeart/2005/8/layout/vProcess5"/>
    <dgm:cxn modelId="{D35BF8DA-9555-BC44-90A7-E6F4030ABD02}" type="presOf" srcId="{3DA9F03A-58B3-6E42-97B6-C82F6BE4AC02}" destId="{C4B592D7-4E5A-B64E-BF10-A30B3260B69F}" srcOrd="0" destOrd="0" presId="urn:microsoft.com/office/officeart/2005/8/layout/vProcess5"/>
    <dgm:cxn modelId="{F334776C-A1D8-3146-89F4-44D7C088E97D}" type="presParOf" srcId="{C4B592D7-4E5A-B64E-BF10-A30B3260B69F}" destId="{4BB2A4A9-8C7A-474F-8689-FB35A9AA34A9}" srcOrd="0" destOrd="0" presId="urn:microsoft.com/office/officeart/2005/8/layout/vProcess5"/>
    <dgm:cxn modelId="{79583453-77F7-E948-9FE0-565178CD44A8}" type="presParOf" srcId="{C4B592D7-4E5A-B64E-BF10-A30B3260B69F}" destId="{A3BF7273-3BEC-A246-BDA7-7AF3F91C0396}" srcOrd="1" destOrd="0" presId="urn:microsoft.com/office/officeart/2005/8/layout/vProcess5"/>
    <dgm:cxn modelId="{816990EF-0B87-B340-94D8-FFC4667EAD5A}" type="presParOf" srcId="{C4B592D7-4E5A-B64E-BF10-A30B3260B69F}" destId="{BA6C3F20-179C-0F49-AC99-48D8818599E0}" srcOrd="2" destOrd="0" presId="urn:microsoft.com/office/officeart/2005/8/layout/vProcess5"/>
    <dgm:cxn modelId="{9C7A0BAC-079B-3742-80CC-B4C6D100D0B5}" type="presParOf" srcId="{C4B592D7-4E5A-B64E-BF10-A30B3260B69F}" destId="{D0761090-07EF-BD47-B071-397EFFE7E36F}" srcOrd="3" destOrd="0" presId="urn:microsoft.com/office/officeart/2005/8/layout/vProcess5"/>
    <dgm:cxn modelId="{311F170A-78E5-924D-B9EC-1CA520FABA6C}" type="presParOf" srcId="{C4B592D7-4E5A-B64E-BF10-A30B3260B69F}" destId="{3EC282C0-3B33-AC43-B3C9-EEF6EDEFBD7A}" srcOrd="4" destOrd="0" presId="urn:microsoft.com/office/officeart/2005/8/layout/vProcess5"/>
    <dgm:cxn modelId="{58311E50-7315-9046-83FC-CEF6A5D2A6FF}" type="presParOf" srcId="{C4B592D7-4E5A-B64E-BF10-A30B3260B69F}" destId="{4688A66D-FCFF-B74B-9D85-CF9CEE7BE925}" srcOrd="5" destOrd="0" presId="urn:microsoft.com/office/officeart/2005/8/layout/vProcess5"/>
    <dgm:cxn modelId="{7C06DE34-C08E-554F-8195-1FA5C7A322FE}" type="presParOf" srcId="{C4B592D7-4E5A-B64E-BF10-A30B3260B69F}" destId="{3B11D3C1-FD2C-6249-B36E-6FF0759A07A8}" srcOrd="6" destOrd="0" presId="urn:microsoft.com/office/officeart/2005/8/layout/vProcess5"/>
    <dgm:cxn modelId="{34BA04E7-3DAF-7E48-8234-B0F9C9A845C9}" type="presParOf" srcId="{C4B592D7-4E5A-B64E-BF10-A30B3260B69F}" destId="{932020CA-DD87-034E-892F-7240B97A33F4}" srcOrd="7" destOrd="0" presId="urn:microsoft.com/office/officeart/2005/8/layout/vProcess5"/>
    <dgm:cxn modelId="{CC091255-418E-944A-A077-96208C062E40}"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a:solidFill>
                <a:schemeClr val="bg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a:t>scaffolds</a:t>
          </a:r>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pt>
    <dgm:pt modelId="{BA6C3F20-179C-0F49-AC99-48D8818599E0}" type="pres">
      <dgm:prSet presAssocID="{3DA9F03A-58B3-6E42-97B6-C82F6BE4AC02}" presName="ThreeNodes_2" presStyleLbl="node1" presStyleIdx="1" presStyleCnt="3">
        <dgm:presLayoutVars>
          <dgm:bulletEnabled val="1"/>
        </dgm:presLayoutVars>
      </dgm:prSet>
      <dgm:spPr/>
    </dgm:pt>
    <dgm:pt modelId="{D0761090-07EF-BD47-B071-397EFFE7E36F}" type="pres">
      <dgm:prSet presAssocID="{3DA9F03A-58B3-6E42-97B6-C82F6BE4AC02}" presName="ThreeNodes_3" presStyleLbl="node1" presStyleIdx="2" presStyleCnt="3">
        <dgm:presLayoutVars>
          <dgm:bulletEnabled val="1"/>
        </dgm:presLayoutVars>
      </dgm:prSet>
      <dgm:spPr/>
    </dgm:pt>
    <dgm:pt modelId="{3EC282C0-3B33-AC43-B3C9-EEF6EDEFBD7A}" type="pres">
      <dgm:prSet presAssocID="{3DA9F03A-58B3-6E42-97B6-C82F6BE4AC02}" presName="ThreeConn_1-2" presStyleLbl="fgAccFollowNode1" presStyleIdx="0" presStyleCnt="2">
        <dgm:presLayoutVars>
          <dgm:bulletEnabled val="1"/>
        </dgm:presLayoutVars>
      </dgm:prSet>
      <dgm:spPr/>
    </dgm:pt>
    <dgm:pt modelId="{4688A66D-FCFF-B74B-9D85-CF9CEE7BE925}" type="pres">
      <dgm:prSet presAssocID="{3DA9F03A-58B3-6E42-97B6-C82F6BE4AC02}" presName="ThreeConn_2-3" presStyleLbl="fgAccFollowNode1" presStyleIdx="1" presStyleCnt="2">
        <dgm:presLayoutVars>
          <dgm:bulletEnabled val="1"/>
        </dgm:presLayoutVars>
      </dgm:prSet>
      <dgm:spPr/>
    </dgm:pt>
    <dgm:pt modelId="{3B11D3C1-FD2C-6249-B36E-6FF0759A07A8}" type="pres">
      <dgm:prSet presAssocID="{3DA9F03A-58B3-6E42-97B6-C82F6BE4AC02}" presName="ThreeNodes_1_text" presStyleLbl="node1" presStyleIdx="2" presStyleCnt="3">
        <dgm:presLayoutVars>
          <dgm:bulletEnabled val="1"/>
        </dgm:presLayoutVars>
      </dgm:prSet>
      <dgm:spPr/>
    </dgm:pt>
    <dgm:pt modelId="{932020CA-DD87-034E-892F-7240B97A33F4}" type="pres">
      <dgm:prSet presAssocID="{3DA9F03A-58B3-6E42-97B6-C82F6BE4AC02}" presName="ThreeNodes_2_text" presStyleLbl="node1" presStyleIdx="2" presStyleCnt="3">
        <dgm:presLayoutVars>
          <dgm:bulletEnabled val="1"/>
        </dgm:presLayoutVars>
      </dgm:prSet>
      <dgm:spPr/>
    </dgm:pt>
    <dgm:pt modelId="{4DFCC841-CB5F-4C46-9594-2A7DE8DC21A1}" type="pres">
      <dgm:prSet presAssocID="{3DA9F03A-58B3-6E42-97B6-C82F6BE4AC02}" presName="ThreeNodes_3_text" presStyleLbl="node1" presStyleIdx="2" presStyleCnt="3">
        <dgm:presLayoutVars>
          <dgm:bulletEnabled val="1"/>
        </dgm:presLayoutVars>
      </dgm:prSet>
      <dgm:spPr/>
    </dgm:pt>
  </dgm:ptLst>
  <dgm:cxnLst>
    <dgm:cxn modelId="{1514981E-0D63-AC40-9F73-BAC8785ABFD7}" type="presOf" srcId="{692F79ED-0479-1D41-BA06-C21777F69308}" destId="{3B11D3C1-FD2C-6249-B36E-6FF0759A07A8}"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1C873D3B-9251-464F-93A9-D8C25C3BFB5A}" type="presOf" srcId="{FFF8F105-7544-6246-8E26-92C3C6582802}" destId="{BA6C3F20-179C-0F49-AC99-48D8818599E0}" srcOrd="0"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5AEAE58C-D2C5-4941-95F9-E38A440DB700}" type="presOf" srcId="{A90563CB-9AA7-7A4F-A2D3-1833EB33F096}" destId="{D0761090-07EF-BD47-B071-397EFFE7E36F}" srcOrd="0" destOrd="0" presId="urn:microsoft.com/office/officeart/2005/8/layout/vProcess5"/>
    <dgm:cxn modelId="{48A58098-B648-694B-9FA6-5E63B647A191}" type="presOf" srcId="{A90563CB-9AA7-7A4F-A2D3-1833EB33F096}" destId="{4DFCC841-CB5F-4C46-9594-2A7DE8DC21A1}" srcOrd="1" destOrd="0" presId="urn:microsoft.com/office/officeart/2005/8/layout/vProcess5"/>
    <dgm:cxn modelId="{FD235EAF-713A-664A-935C-00305FD59AF1}" type="presOf" srcId="{C31672CD-A6DA-0947-88DC-4AC475C7D94C}" destId="{4688A66D-FCFF-B74B-9D85-CF9CEE7BE925}" srcOrd="0" destOrd="0" presId="urn:microsoft.com/office/officeart/2005/8/layout/vProcess5"/>
    <dgm:cxn modelId="{F9E09EBE-A0F6-B243-B111-68707B16CCF9}" type="presOf" srcId="{807A1DB1-303A-3645-9D61-5ABFB53468DF}" destId="{3EC282C0-3B33-AC43-B3C9-EEF6EDEFBD7A}"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F2F289CE-06A7-1540-832B-38C9645F0A44}" type="presOf" srcId="{692F79ED-0479-1D41-BA06-C21777F69308}" destId="{A3BF7273-3BEC-A246-BDA7-7AF3F91C0396}" srcOrd="0" destOrd="0" presId="urn:microsoft.com/office/officeart/2005/8/layout/vProcess5"/>
    <dgm:cxn modelId="{B45398E3-57B3-8642-AC47-638CC457BC0C}" type="presOf" srcId="{3DA9F03A-58B3-6E42-97B6-C82F6BE4AC02}" destId="{C4B592D7-4E5A-B64E-BF10-A30B3260B69F}" srcOrd="0" destOrd="0" presId="urn:microsoft.com/office/officeart/2005/8/layout/vProcess5"/>
    <dgm:cxn modelId="{AB7339E7-7B21-584F-BA92-584D6798D879}" type="presOf" srcId="{FFF8F105-7544-6246-8E26-92C3C6582802}" destId="{932020CA-DD87-034E-892F-7240B97A33F4}" srcOrd="1" destOrd="0" presId="urn:microsoft.com/office/officeart/2005/8/layout/vProcess5"/>
    <dgm:cxn modelId="{BB4A9FB3-2ECE-6E4D-A697-C019AC47264D}" type="presParOf" srcId="{C4B592D7-4E5A-B64E-BF10-A30B3260B69F}" destId="{4BB2A4A9-8C7A-474F-8689-FB35A9AA34A9}" srcOrd="0" destOrd="0" presId="urn:microsoft.com/office/officeart/2005/8/layout/vProcess5"/>
    <dgm:cxn modelId="{6BA2F2C1-1868-8245-ADB4-B1BFAC19CC7D}" type="presParOf" srcId="{C4B592D7-4E5A-B64E-BF10-A30B3260B69F}" destId="{A3BF7273-3BEC-A246-BDA7-7AF3F91C0396}" srcOrd="1" destOrd="0" presId="urn:microsoft.com/office/officeart/2005/8/layout/vProcess5"/>
    <dgm:cxn modelId="{854DF076-EBD6-4841-AA4B-79B5D1766F78}" type="presParOf" srcId="{C4B592D7-4E5A-B64E-BF10-A30B3260B69F}" destId="{BA6C3F20-179C-0F49-AC99-48D8818599E0}" srcOrd="2" destOrd="0" presId="urn:microsoft.com/office/officeart/2005/8/layout/vProcess5"/>
    <dgm:cxn modelId="{C5902F49-C0C0-CE47-8920-9D5E3141D8B4}" type="presParOf" srcId="{C4B592D7-4E5A-B64E-BF10-A30B3260B69F}" destId="{D0761090-07EF-BD47-B071-397EFFE7E36F}" srcOrd="3" destOrd="0" presId="urn:microsoft.com/office/officeart/2005/8/layout/vProcess5"/>
    <dgm:cxn modelId="{29556FD9-3C3D-8342-A9E1-FC569D5C779B}" type="presParOf" srcId="{C4B592D7-4E5A-B64E-BF10-A30B3260B69F}" destId="{3EC282C0-3B33-AC43-B3C9-EEF6EDEFBD7A}" srcOrd="4" destOrd="0" presId="urn:microsoft.com/office/officeart/2005/8/layout/vProcess5"/>
    <dgm:cxn modelId="{ABCE4A9E-D50E-3449-9A38-FA57B4C36BB3}" type="presParOf" srcId="{C4B592D7-4E5A-B64E-BF10-A30B3260B69F}" destId="{4688A66D-FCFF-B74B-9D85-CF9CEE7BE925}" srcOrd="5" destOrd="0" presId="urn:microsoft.com/office/officeart/2005/8/layout/vProcess5"/>
    <dgm:cxn modelId="{A70DCA44-8C00-DA47-A4AC-DCD417EA995F}" type="presParOf" srcId="{C4B592D7-4E5A-B64E-BF10-A30B3260B69F}" destId="{3B11D3C1-FD2C-6249-B36E-6FF0759A07A8}" srcOrd="6" destOrd="0" presId="urn:microsoft.com/office/officeart/2005/8/layout/vProcess5"/>
    <dgm:cxn modelId="{FC092A96-BB80-7247-979F-6204E8013D84}" type="presParOf" srcId="{C4B592D7-4E5A-B64E-BF10-A30B3260B69F}" destId="{932020CA-DD87-034E-892F-7240B97A33F4}" srcOrd="7" destOrd="0" presId="urn:microsoft.com/office/officeart/2005/8/layout/vProcess5"/>
    <dgm:cxn modelId="{D23929E0-3E5B-F347-864D-6D608EBD1402}"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a:solidFill>
                <a:schemeClr val="tx1"/>
              </a:solidFill>
            </a:rPr>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a:t>scaffolds</a:t>
          </a:r>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pt>
    <dgm:pt modelId="{BA6C3F20-179C-0F49-AC99-48D8818599E0}" type="pres">
      <dgm:prSet presAssocID="{3DA9F03A-58B3-6E42-97B6-C82F6BE4AC02}" presName="ThreeNodes_2" presStyleLbl="node1" presStyleIdx="1" presStyleCnt="3">
        <dgm:presLayoutVars>
          <dgm:bulletEnabled val="1"/>
        </dgm:presLayoutVars>
      </dgm:prSet>
      <dgm:spPr/>
    </dgm:pt>
    <dgm:pt modelId="{D0761090-07EF-BD47-B071-397EFFE7E36F}" type="pres">
      <dgm:prSet presAssocID="{3DA9F03A-58B3-6E42-97B6-C82F6BE4AC02}" presName="ThreeNodes_3" presStyleLbl="node1" presStyleIdx="2" presStyleCnt="3">
        <dgm:presLayoutVars>
          <dgm:bulletEnabled val="1"/>
        </dgm:presLayoutVars>
      </dgm:prSet>
      <dgm:spPr/>
    </dgm:pt>
    <dgm:pt modelId="{3EC282C0-3B33-AC43-B3C9-EEF6EDEFBD7A}" type="pres">
      <dgm:prSet presAssocID="{3DA9F03A-58B3-6E42-97B6-C82F6BE4AC02}" presName="ThreeConn_1-2" presStyleLbl="fgAccFollowNode1" presStyleIdx="0" presStyleCnt="2">
        <dgm:presLayoutVars>
          <dgm:bulletEnabled val="1"/>
        </dgm:presLayoutVars>
      </dgm:prSet>
      <dgm:spPr/>
    </dgm:pt>
    <dgm:pt modelId="{4688A66D-FCFF-B74B-9D85-CF9CEE7BE925}" type="pres">
      <dgm:prSet presAssocID="{3DA9F03A-58B3-6E42-97B6-C82F6BE4AC02}" presName="ThreeConn_2-3" presStyleLbl="fgAccFollowNode1" presStyleIdx="1" presStyleCnt="2">
        <dgm:presLayoutVars>
          <dgm:bulletEnabled val="1"/>
        </dgm:presLayoutVars>
      </dgm:prSet>
      <dgm:spPr/>
    </dgm:pt>
    <dgm:pt modelId="{3B11D3C1-FD2C-6249-B36E-6FF0759A07A8}" type="pres">
      <dgm:prSet presAssocID="{3DA9F03A-58B3-6E42-97B6-C82F6BE4AC02}" presName="ThreeNodes_1_text" presStyleLbl="node1" presStyleIdx="2" presStyleCnt="3">
        <dgm:presLayoutVars>
          <dgm:bulletEnabled val="1"/>
        </dgm:presLayoutVars>
      </dgm:prSet>
      <dgm:spPr/>
    </dgm:pt>
    <dgm:pt modelId="{932020CA-DD87-034E-892F-7240B97A33F4}" type="pres">
      <dgm:prSet presAssocID="{3DA9F03A-58B3-6E42-97B6-C82F6BE4AC02}" presName="ThreeNodes_2_text" presStyleLbl="node1" presStyleIdx="2" presStyleCnt="3">
        <dgm:presLayoutVars>
          <dgm:bulletEnabled val="1"/>
        </dgm:presLayoutVars>
      </dgm:prSet>
      <dgm:spPr/>
    </dgm:pt>
    <dgm:pt modelId="{4DFCC841-CB5F-4C46-9594-2A7DE8DC21A1}" type="pres">
      <dgm:prSet presAssocID="{3DA9F03A-58B3-6E42-97B6-C82F6BE4AC02}" presName="ThreeNodes_3_text" presStyleLbl="node1" presStyleIdx="2" presStyleCnt="3">
        <dgm:presLayoutVars>
          <dgm:bulletEnabled val="1"/>
        </dgm:presLayoutVars>
      </dgm:prSet>
      <dgm:spPr/>
    </dgm:pt>
  </dgm:ptLst>
  <dgm:cxnLst>
    <dgm:cxn modelId="{4C0E0B06-FC48-4C43-AE17-4C54AD3467FC}" type="presOf" srcId="{A90563CB-9AA7-7A4F-A2D3-1833EB33F096}" destId="{4DFCC841-CB5F-4C46-9594-2A7DE8DC21A1}" srcOrd="1" destOrd="0" presId="urn:microsoft.com/office/officeart/2005/8/layout/vProcess5"/>
    <dgm:cxn modelId="{247D620B-B4B2-E14E-83A1-52E9CB66786C}" type="presOf" srcId="{3DA9F03A-58B3-6E42-97B6-C82F6BE4AC02}" destId="{C4B592D7-4E5A-B64E-BF10-A30B3260B69F}" srcOrd="0" destOrd="0" presId="urn:microsoft.com/office/officeart/2005/8/layout/vProcess5"/>
    <dgm:cxn modelId="{B592100F-3DE0-2B40-94A0-977E5D251CAA}" type="presOf" srcId="{FFF8F105-7544-6246-8E26-92C3C6582802}" destId="{932020CA-DD87-034E-892F-7240B97A33F4}" srcOrd="1" destOrd="0" presId="urn:microsoft.com/office/officeart/2005/8/layout/vProcess5"/>
    <dgm:cxn modelId="{8AF17015-411E-C949-A8AD-4FC5F2582DFE}" type="presOf" srcId="{C31672CD-A6DA-0947-88DC-4AC475C7D94C}" destId="{4688A66D-FCFF-B74B-9D85-CF9CEE7BE925}" srcOrd="0" destOrd="0" presId="urn:microsoft.com/office/officeart/2005/8/layout/vProcess5"/>
    <dgm:cxn modelId="{C6215129-5B9D-6444-AAD5-5DE7192ABD3D}" type="presOf" srcId="{FFF8F105-7544-6246-8E26-92C3C6582802}" destId="{BA6C3F20-179C-0F49-AC99-48D8818599E0}"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336BB75D-07F1-AF43-B9AE-AA3BFE0EF3F5}" type="presOf" srcId="{692F79ED-0479-1D41-BA06-C21777F69308}" destId="{A3BF7273-3BEC-A246-BDA7-7AF3F91C0396}" srcOrd="0" destOrd="0" presId="urn:microsoft.com/office/officeart/2005/8/layout/vProcess5"/>
    <dgm:cxn modelId="{A7BF8843-5074-3D4F-99F2-27F0C71A6EFB}" type="presOf" srcId="{692F79ED-0479-1D41-BA06-C21777F69308}" destId="{3B11D3C1-FD2C-6249-B36E-6FF0759A07A8}"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357CFDAD-766E-DA4B-AB20-0264B0FEB7A3}" type="presOf" srcId="{A90563CB-9AA7-7A4F-A2D3-1833EB33F096}" destId="{D0761090-07EF-BD47-B071-397EFFE7E36F}" srcOrd="0" destOrd="0" presId="urn:microsoft.com/office/officeart/2005/8/layout/vProcess5"/>
    <dgm:cxn modelId="{B04DABB7-4145-1C41-B2EC-61F281FFDE12}" type="presOf" srcId="{807A1DB1-303A-3645-9D61-5ABFB53468DF}" destId="{3EC282C0-3B33-AC43-B3C9-EEF6EDEFBD7A}"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65AE82EC-B468-FE4C-9F8C-1879C66A7EA2}" type="presParOf" srcId="{C4B592D7-4E5A-B64E-BF10-A30B3260B69F}" destId="{4BB2A4A9-8C7A-474F-8689-FB35A9AA34A9}" srcOrd="0" destOrd="0" presId="urn:microsoft.com/office/officeart/2005/8/layout/vProcess5"/>
    <dgm:cxn modelId="{4F974B1F-7D19-044F-B8EE-B23A2C29B125}" type="presParOf" srcId="{C4B592D7-4E5A-B64E-BF10-A30B3260B69F}" destId="{A3BF7273-3BEC-A246-BDA7-7AF3F91C0396}" srcOrd="1" destOrd="0" presId="urn:microsoft.com/office/officeart/2005/8/layout/vProcess5"/>
    <dgm:cxn modelId="{D3AB9E3D-7616-C44D-928E-5306ABF84BF5}" type="presParOf" srcId="{C4B592D7-4E5A-B64E-BF10-A30B3260B69F}" destId="{BA6C3F20-179C-0F49-AC99-48D8818599E0}" srcOrd="2" destOrd="0" presId="urn:microsoft.com/office/officeart/2005/8/layout/vProcess5"/>
    <dgm:cxn modelId="{1D4A7AFE-20BE-2840-9178-0FAB7965E448}" type="presParOf" srcId="{C4B592D7-4E5A-B64E-BF10-A30B3260B69F}" destId="{D0761090-07EF-BD47-B071-397EFFE7E36F}" srcOrd="3" destOrd="0" presId="urn:microsoft.com/office/officeart/2005/8/layout/vProcess5"/>
    <dgm:cxn modelId="{71CFD972-4865-044E-B891-6E74ECEEA48B}" type="presParOf" srcId="{C4B592D7-4E5A-B64E-BF10-A30B3260B69F}" destId="{3EC282C0-3B33-AC43-B3C9-EEF6EDEFBD7A}" srcOrd="4" destOrd="0" presId="urn:microsoft.com/office/officeart/2005/8/layout/vProcess5"/>
    <dgm:cxn modelId="{7C64B25B-3DFF-B347-B1BE-8CB98F4E5488}" type="presParOf" srcId="{C4B592D7-4E5A-B64E-BF10-A30B3260B69F}" destId="{4688A66D-FCFF-B74B-9D85-CF9CEE7BE925}" srcOrd="5" destOrd="0" presId="urn:microsoft.com/office/officeart/2005/8/layout/vProcess5"/>
    <dgm:cxn modelId="{942E99CC-82D1-F04B-AEBA-932F16383E72}" type="presParOf" srcId="{C4B592D7-4E5A-B64E-BF10-A30B3260B69F}" destId="{3B11D3C1-FD2C-6249-B36E-6FF0759A07A8}" srcOrd="6" destOrd="0" presId="urn:microsoft.com/office/officeart/2005/8/layout/vProcess5"/>
    <dgm:cxn modelId="{1061B3A0-3A98-3D41-B56F-3AA57E0A15A9}" type="presParOf" srcId="{C4B592D7-4E5A-B64E-BF10-A30B3260B69F}" destId="{932020CA-DD87-034E-892F-7240B97A33F4}" srcOrd="7" destOrd="0" presId="urn:microsoft.com/office/officeart/2005/8/layout/vProcess5"/>
    <dgm:cxn modelId="{6427ACD8-8683-B849-B845-00DD9A9121C9}"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a:solidFill>
                <a:schemeClr val="tx1"/>
              </a:solidFill>
            </a:rPr>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a:t>scaffolds</a:t>
          </a:r>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pt>
    <dgm:pt modelId="{BA6C3F20-179C-0F49-AC99-48D8818599E0}" type="pres">
      <dgm:prSet presAssocID="{3DA9F03A-58B3-6E42-97B6-C82F6BE4AC02}" presName="ThreeNodes_2" presStyleLbl="node1" presStyleIdx="1" presStyleCnt="3">
        <dgm:presLayoutVars>
          <dgm:bulletEnabled val="1"/>
        </dgm:presLayoutVars>
      </dgm:prSet>
      <dgm:spPr/>
    </dgm:pt>
    <dgm:pt modelId="{D0761090-07EF-BD47-B071-397EFFE7E36F}" type="pres">
      <dgm:prSet presAssocID="{3DA9F03A-58B3-6E42-97B6-C82F6BE4AC02}" presName="ThreeNodes_3" presStyleLbl="node1" presStyleIdx="2" presStyleCnt="3">
        <dgm:presLayoutVars>
          <dgm:bulletEnabled val="1"/>
        </dgm:presLayoutVars>
      </dgm:prSet>
      <dgm:spPr/>
    </dgm:pt>
    <dgm:pt modelId="{3EC282C0-3B33-AC43-B3C9-EEF6EDEFBD7A}" type="pres">
      <dgm:prSet presAssocID="{3DA9F03A-58B3-6E42-97B6-C82F6BE4AC02}" presName="ThreeConn_1-2" presStyleLbl="fgAccFollowNode1" presStyleIdx="0" presStyleCnt="2">
        <dgm:presLayoutVars>
          <dgm:bulletEnabled val="1"/>
        </dgm:presLayoutVars>
      </dgm:prSet>
      <dgm:spPr/>
    </dgm:pt>
    <dgm:pt modelId="{4688A66D-FCFF-B74B-9D85-CF9CEE7BE925}" type="pres">
      <dgm:prSet presAssocID="{3DA9F03A-58B3-6E42-97B6-C82F6BE4AC02}" presName="ThreeConn_2-3" presStyleLbl="fgAccFollowNode1" presStyleIdx="1" presStyleCnt="2">
        <dgm:presLayoutVars>
          <dgm:bulletEnabled val="1"/>
        </dgm:presLayoutVars>
      </dgm:prSet>
      <dgm:spPr/>
    </dgm:pt>
    <dgm:pt modelId="{3B11D3C1-FD2C-6249-B36E-6FF0759A07A8}" type="pres">
      <dgm:prSet presAssocID="{3DA9F03A-58B3-6E42-97B6-C82F6BE4AC02}" presName="ThreeNodes_1_text" presStyleLbl="node1" presStyleIdx="2" presStyleCnt="3">
        <dgm:presLayoutVars>
          <dgm:bulletEnabled val="1"/>
        </dgm:presLayoutVars>
      </dgm:prSet>
      <dgm:spPr/>
    </dgm:pt>
    <dgm:pt modelId="{932020CA-DD87-034E-892F-7240B97A33F4}" type="pres">
      <dgm:prSet presAssocID="{3DA9F03A-58B3-6E42-97B6-C82F6BE4AC02}" presName="ThreeNodes_2_text" presStyleLbl="node1" presStyleIdx="2" presStyleCnt="3">
        <dgm:presLayoutVars>
          <dgm:bulletEnabled val="1"/>
        </dgm:presLayoutVars>
      </dgm:prSet>
      <dgm:spPr/>
    </dgm:pt>
    <dgm:pt modelId="{4DFCC841-CB5F-4C46-9594-2A7DE8DC21A1}" type="pres">
      <dgm:prSet presAssocID="{3DA9F03A-58B3-6E42-97B6-C82F6BE4AC02}" presName="ThreeNodes_3_text" presStyleLbl="node1" presStyleIdx="2" presStyleCnt="3">
        <dgm:presLayoutVars>
          <dgm:bulletEnabled val="1"/>
        </dgm:presLayoutVars>
      </dgm:prSet>
      <dgm:spPr/>
    </dgm:pt>
  </dgm:ptLst>
  <dgm:cxnLst>
    <dgm:cxn modelId="{6887D909-4B55-FD4C-A5ED-CDA8F8DFE13D}" type="presOf" srcId="{A90563CB-9AA7-7A4F-A2D3-1833EB33F096}" destId="{D0761090-07EF-BD47-B071-397EFFE7E36F}" srcOrd="0" destOrd="0" presId="urn:microsoft.com/office/officeart/2005/8/layout/vProcess5"/>
    <dgm:cxn modelId="{A26C6125-401B-B440-BC6C-414EE3313592}" type="presOf" srcId="{C31672CD-A6DA-0947-88DC-4AC475C7D94C}" destId="{4688A66D-FCFF-B74B-9D85-CF9CEE7BE925}"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A41F485E-1472-3C48-A25A-C811F77AA063}" type="presOf" srcId="{FFF8F105-7544-6246-8E26-92C3C6582802}" destId="{932020CA-DD87-034E-892F-7240B97A33F4}" srcOrd="1" destOrd="0" presId="urn:microsoft.com/office/officeart/2005/8/layout/vProcess5"/>
    <dgm:cxn modelId="{466A4D47-66AD-4E44-8DD2-AB6606E9EB96}" type="presOf" srcId="{807A1DB1-303A-3645-9D61-5ABFB53468DF}" destId="{3EC282C0-3B33-AC43-B3C9-EEF6EDEFBD7A}" srcOrd="0"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C30A5A75-DF07-1144-AEB3-5BAF42107428}" type="presOf" srcId="{692F79ED-0479-1D41-BA06-C21777F69308}" destId="{A3BF7273-3BEC-A246-BDA7-7AF3F91C0396}" srcOrd="0" destOrd="0" presId="urn:microsoft.com/office/officeart/2005/8/layout/vProcess5"/>
    <dgm:cxn modelId="{1D091D7D-9AB5-BF40-958D-44D10E71CEF0}" type="presOf" srcId="{692F79ED-0479-1D41-BA06-C21777F69308}" destId="{3B11D3C1-FD2C-6249-B36E-6FF0759A07A8}" srcOrd="1" destOrd="0" presId="urn:microsoft.com/office/officeart/2005/8/layout/vProcess5"/>
    <dgm:cxn modelId="{F9B3CC92-9A8A-7B4C-9C11-781013B11D9E}" type="presOf" srcId="{3DA9F03A-58B3-6E42-97B6-C82F6BE4AC02}" destId="{C4B592D7-4E5A-B64E-BF10-A30B3260B69F}"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2136F1CA-0827-1942-AC11-EE1C0E8A635A}" type="presOf" srcId="{A90563CB-9AA7-7A4F-A2D3-1833EB33F096}" destId="{4DFCC841-CB5F-4C46-9594-2A7DE8DC21A1}" srcOrd="1" destOrd="0" presId="urn:microsoft.com/office/officeart/2005/8/layout/vProcess5"/>
    <dgm:cxn modelId="{AEDF98EB-DF4D-B047-80C2-8E29F114A3AD}" type="presOf" srcId="{FFF8F105-7544-6246-8E26-92C3C6582802}" destId="{BA6C3F20-179C-0F49-AC99-48D8818599E0}" srcOrd="0" destOrd="0" presId="urn:microsoft.com/office/officeart/2005/8/layout/vProcess5"/>
    <dgm:cxn modelId="{3FD2B3B3-F6B9-2D4A-B67B-87B85A44FCD9}" type="presParOf" srcId="{C4B592D7-4E5A-B64E-BF10-A30B3260B69F}" destId="{4BB2A4A9-8C7A-474F-8689-FB35A9AA34A9}" srcOrd="0" destOrd="0" presId="urn:microsoft.com/office/officeart/2005/8/layout/vProcess5"/>
    <dgm:cxn modelId="{33FE60F1-3007-4647-8D40-6F34BC848178}" type="presParOf" srcId="{C4B592D7-4E5A-B64E-BF10-A30B3260B69F}" destId="{A3BF7273-3BEC-A246-BDA7-7AF3F91C0396}" srcOrd="1" destOrd="0" presId="urn:microsoft.com/office/officeart/2005/8/layout/vProcess5"/>
    <dgm:cxn modelId="{26F7B456-11ED-6043-8A98-748FCB218B74}" type="presParOf" srcId="{C4B592D7-4E5A-B64E-BF10-A30B3260B69F}" destId="{BA6C3F20-179C-0F49-AC99-48D8818599E0}" srcOrd="2" destOrd="0" presId="urn:microsoft.com/office/officeart/2005/8/layout/vProcess5"/>
    <dgm:cxn modelId="{1440EF51-5DB4-F646-985B-57B6F4618A0A}" type="presParOf" srcId="{C4B592D7-4E5A-B64E-BF10-A30B3260B69F}" destId="{D0761090-07EF-BD47-B071-397EFFE7E36F}" srcOrd="3" destOrd="0" presId="urn:microsoft.com/office/officeart/2005/8/layout/vProcess5"/>
    <dgm:cxn modelId="{F2F5A4E5-FFA3-C64C-8E6A-727D6515212F}" type="presParOf" srcId="{C4B592D7-4E5A-B64E-BF10-A30B3260B69F}" destId="{3EC282C0-3B33-AC43-B3C9-EEF6EDEFBD7A}" srcOrd="4" destOrd="0" presId="urn:microsoft.com/office/officeart/2005/8/layout/vProcess5"/>
    <dgm:cxn modelId="{DF6B6BC1-9141-D54E-AC69-8501B59B3E18}" type="presParOf" srcId="{C4B592D7-4E5A-B64E-BF10-A30B3260B69F}" destId="{4688A66D-FCFF-B74B-9D85-CF9CEE7BE925}" srcOrd="5" destOrd="0" presId="urn:microsoft.com/office/officeart/2005/8/layout/vProcess5"/>
    <dgm:cxn modelId="{9B7D0884-732A-5349-86CB-A3D6BF2F3C8E}" type="presParOf" srcId="{C4B592D7-4E5A-B64E-BF10-A30B3260B69F}" destId="{3B11D3C1-FD2C-6249-B36E-6FF0759A07A8}" srcOrd="6" destOrd="0" presId="urn:microsoft.com/office/officeart/2005/8/layout/vProcess5"/>
    <dgm:cxn modelId="{0B6F04A7-D89A-504E-AC68-DF2DAA2CC347}" type="presParOf" srcId="{C4B592D7-4E5A-B64E-BF10-A30B3260B69F}" destId="{932020CA-DD87-034E-892F-7240B97A33F4}" srcOrd="7" destOrd="0" presId="urn:microsoft.com/office/officeart/2005/8/layout/vProcess5"/>
    <dgm:cxn modelId="{25227766-E948-4F41-9F38-034B34322870}"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a:t>scaffolds</a:t>
          </a:r>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pt>
    <dgm:pt modelId="{BA6C3F20-179C-0F49-AC99-48D8818599E0}" type="pres">
      <dgm:prSet presAssocID="{3DA9F03A-58B3-6E42-97B6-C82F6BE4AC02}" presName="ThreeNodes_2" presStyleLbl="node1" presStyleIdx="1" presStyleCnt="3">
        <dgm:presLayoutVars>
          <dgm:bulletEnabled val="1"/>
        </dgm:presLayoutVars>
      </dgm:prSet>
      <dgm:spPr/>
    </dgm:pt>
    <dgm:pt modelId="{D0761090-07EF-BD47-B071-397EFFE7E36F}" type="pres">
      <dgm:prSet presAssocID="{3DA9F03A-58B3-6E42-97B6-C82F6BE4AC02}" presName="ThreeNodes_3" presStyleLbl="node1" presStyleIdx="2" presStyleCnt="3">
        <dgm:presLayoutVars>
          <dgm:bulletEnabled val="1"/>
        </dgm:presLayoutVars>
      </dgm:prSet>
      <dgm:spPr/>
    </dgm:pt>
    <dgm:pt modelId="{3EC282C0-3B33-AC43-B3C9-EEF6EDEFBD7A}" type="pres">
      <dgm:prSet presAssocID="{3DA9F03A-58B3-6E42-97B6-C82F6BE4AC02}" presName="ThreeConn_1-2" presStyleLbl="fgAccFollowNode1" presStyleIdx="0" presStyleCnt="2">
        <dgm:presLayoutVars>
          <dgm:bulletEnabled val="1"/>
        </dgm:presLayoutVars>
      </dgm:prSet>
      <dgm:spPr/>
    </dgm:pt>
    <dgm:pt modelId="{4688A66D-FCFF-B74B-9D85-CF9CEE7BE925}" type="pres">
      <dgm:prSet presAssocID="{3DA9F03A-58B3-6E42-97B6-C82F6BE4AC02}" presName="ThreeConn_2-3" presStyleLbl="fgAccFollowNode1" presStyleIdx="1" presStyleCnt="2">
        <dgm:presLayoutVars>
          <dgm:bulletEnabled val="1"/>
        </dgm:presLayoutVars>
      </dgm:prSet>
      <dgm:spPr/>
    </dgm:pt>
    <dgm:pt modelId="{3B11D3C1-FD2C-6249-B36E-6FF0759A07A8}" type="pres">
      <dgm:prSet presAssocID="{3DA9F03A-58B3-6E42-97B6-C82F6BE4AC02}" presName="ThreeNodes_1_text" presStyleLbl="node1" presStyleIdx="2" presStyleCnt="3">
        <dgm:presLayoutVars>
          <dgm:bulletEnabled val="1"/>
        </dgm:presLayoutVars>
      </dgm:prSet>
      <dgm:spPr/>
    </dgm:pt>
    <dgm:pt modelId="{932020CA-DD87-034E-892F-7240B97A33F4}" type="pres">
      <dgm:prSet presAssocID="{3DA9F03A-58B3-6E42-97B6-C82F6BE4AC02}" presName="ThreeNodes_2_text" presStyleLbl="node1" presStyleIdx="2" presStyleCnt="3">
        <dgm:presLayoutVars>
          <dgm:bulletEnabled val="1"/>
        </dgm:presLayoutVars>
      </dgm:prSet>
      <dgm:spPr/>
    </dgm:pt>
    <dgm:pt modelId="{4DFCC841-CB5F-4C46-9594-2A7DE8DC21A1}" type="pres">
      <dgm:prSet presAssocID="{3DA9F03A-58B3-6E42-97B6-C82F6BE4AC02}" presName="ThreeNodes_3_text" presStyleLbl="node1" presStyleIdx="2" presStyleCnt="3">
        <dgm:presLayoutVars>
          <dgm:bulletEnabled val="1"/>
        </dgm:presLayoutVars>
      </dgm:prSet>
      <dgm:spPr/>
    </dgm:pt>
  </dgm:ptLst>
  <dgm:cxnLst>
    <dgm:cxn modelId="{181A1125-BA8F-CC47-BC70-7533DA50D3EB}" type="presOf" srcId="{3DA9F03A-58B3-6E42-97B6-C82F6BE4AC02}" destId="{C4B592D7-4E5A-B64E-BF10-A30B3260B69F}" srcOrd="0" destOrd="0" presId="urn:microsoft.com/office/officeart/2005/8/layout/vProcess5"/>
    <dgm:cxn modelId="{5ED67126-820D-E146-8534-039EFAC8A4CC}" type="presOf" srcId="{A90563CB-9AA7-7A4F-A2D3-1833EB33F096}" destId="{D0761090-07EF-BD47-B071-397EFFE7E36F}"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FF4DFF62-42EA-4F4B-BC63-424196DB3132}" type="presOf" srcId="{807A1DB1-303A-3645-9D61-5ABFB53468DF}" destId="{3EC282C0-3B33-AC43-B3C9-EEF6EDEFBD7A}" srcOrd="0" destOrd="0" presId="urn:microsoft.com/office/officeart/2005/8/layout/vProcess5"/>
    <dgm:cxn modelId="{C1947B46-26ED-FD46-AD57-756D152EA5B4}" type="presOf" srcId="{C31672CD-A6DA-0947-88DC-4AC475C7D94C}" destId="{4688A66D-FCFF-B74B-9D85-CF9CEE7BE925}" srcOrd="0" destOrd="0" presId="urn:microsoft.com/office/officeart/2005/8/layout/vProcess5"/>
    <dgm:cxn modelId="{069B506B-9C76-7E4A-82CE-595FAA49EE54}" type="presOf" srcId="{FFF8F105-7544-6246-8E26-92C3C6582802}" destId="{BA6C3F20-179C-0F49-AC99-48D8818599E0}" srcOrd="0"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A9733C6D-A4F8-1046-AE28-AE24CFD5E869}" type="presOf" srcId="{692F79ED-0479-1D41-BA06-C21777F69308}" destId="{3B11D3C1-FD2C-6249-B36E-6FF0759A07A8}" srcOrd="1" destOrd="0" presId="urn:microsoft.com/office/officeart/2005/8/layout/vProcess5"/>
    <dgm:cxn modelId="{F9DD7253-1900-AD45-8AB7-00C8251D1BE4}" type="presOf" srcId="{A90563CB-9AA7-7A4F-A2D3-1833EB33F096}" destId="{4DFCC841-CB5F-4C46-9594-2A7DE8DC21A1}" srcOrd="1" destOrd="0" presId="urn:microsoft.com/office/officeart/2005/8/layout/vProcess5"/>
    <dgm:cxn modelId="{E8A18DA8-BF7B-664C-BA66-09CB1585C4C9}" type="presOf" srcId="{692F79ED-0479-1D41-BA06-C21777F69308}" destId="{A3BF7273-3BEC-A246-BDA7-7AF3F91C0396}"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BB3784F6-4975-D943-A62D-CEC9B3C2DA09}" type="presOf" srcId="{FFF8F105-7544-6246-8E26-92C3C6582802}" destId="{932020CA-DD87-034E-892F-7240B97A33F4}" srcOrd="1" destOrd="0" presId="urn:microsoft.com/office/officeart/2005/8/layout/vProcess5"/>
    <dgm:cxn modelId="{2D1C18F2-343D-A245-97F2-6431936AC1D6}" type="presParOf" srcId="{C4B592D7-4E5A-B64E-BF10-A30B3260B69F}" destId="{4BB2A4A9-8C7A-474F-8689-FB35A9AA34A9}" srcOrd="0" destOrd="0" presId="urn:microsoft.com/office/officeart/2005/8/layout/vProcess5"/>
    <dgm:cxn modelId="{62A713A1-1468-6C45-9FEB-7A2F95C11680}" type="presParOf" srcId="{C4B592D7-4E5A-B64E-BF10-A30B3260B69F}" destId="{A3BF7273-3BEC-A246-BDA7-7AF3F91C0396}" srcOrd="1" destOrd="0" presId="urn:microsoft.com/office/officeart/2005/8/layout/vProcess5"/>
    <dgm:cxn modelId="{B8CBFDAA-4572-CF41-9E21-743B561D9CA9}" type="presParOf" srcId="{C4B592D7-4E5A-B64E-BF10-A30B3260B69F}" destId="{BA6C3F20-179C-0F49-AC99-48D8818599E0}" srcOrd="2" destOrd="0" presId="urn:microsoft.com/office/officeart/2005/8/layout/vProcess5"/>
    <dgm:cxn modelId="{F57B4ED7-625C-AD40-8BA4-9D87E2F96A01}" type="presParOf" srcId="{C4B592D7-4E5A-B64E-BF10-A30B3260B69F}" destId="{D0761090-07EF-BD47-B071-397EFFE7E36F}" srcOrd="3" destOrd="0" presId="urn:microsoft.com/office/officeart/2005/8/layout/vProcess5"/>
    <dgm:cxn modelId="{5AED1E6E-0F7E-DB40-986A-4C956CF9A42C}" type="presParOf" srcId="{C4B592D7-4E5A-B64E-BF10-A30B3260B69F}" destId="{3EC282C0-3B33-AC43-B3C9-EEF6EDEFBD7A}" srcOrd="4" destOrd="0" presId="urn:microsoft.com/office/officeart/2005/8/layout/vProcess5"/>
    <dgm:cxn modelId="{1E235109-3FAE-174D-A523-BB472E889BC8}" type="presParOf" srcId="{C4B592D7-4E5A-B64E-BF10-A30B3260B69F}" destId="{4688A66D-FCFF-B74B-9D85-CF9CEE7BE925}" srcOrd="5" destOrd="0" presId="urn:microsoft.com/office/officeart/2005/8/layout/vProcess5"/>
    <dgm:cxn modelId="{0DCC56E7-298E-F947-AAEC-27D0E335AC8E}" type="presParOf" srcId="{C4B592D7-4E5A-B64E-BF10-A30B3260B69F}" destId="{3B11D3C1-FD2C-6249-B36E-6FF0759A07A8}" srcOrd="6" destOrd="0" presId="urn:microsoft.com/office/officeart/2005/8/layout/vProcess5"/>
    <dgm:cxn modelId="{D62CE503-FA8B-9C44-BD7C-0CD297D1DF14}" type="presParOf" srcId="{C4B592D7-4E5A-B64E-BF10-A30B3260B69F}" destId="{932020CA-DD87-034E-892F-7240B97A33F4}" srcOrd="7" destOrd="0" presId="urn:microsoft.com/office/officeart/2005/8/layout/vProcess5"/>
    <dgm:cxn modelId="{11755804-4D34-5941-AFA5-56AD67F43518}"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a:t>scaffolds</a:t>
          </a:r>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pt>
    <dgm:pt modelId="{BA6C3F20-179C-0F49-AC99-48D8818599E0}" type="pres">
      <dgm:prSet presAssocID="{3DA9F03A-58B3-6E42-97B6-C82F6BE4AC02}" presName="ThreeNodes_2" presStyleLbl="node1" presStyleIdx="1" presStyleCnt="3">
        <dgm:presLayoutVars>
          <dgm:bulletEnabled val="1"/>
        </dgm:presLayoutVars>
      </dgm:prSet>
      <dgm:spPr/>
    </dgm:pt>
    <dgm:pt modelId="{D0761090-07EF-BD47-B071-397EFFE7E36F}" type="pres">
      <dgm:prSet presAssocID="{3DA9F03A-58B3-6E42-97B6-C82F6BE4AC02}" presName="ThreeNodes_3" presStyleLbl="node1" presStyleIdx="2" presStyleCnt="3">
        <dgm:presLayoutVars>
          <dgm:bulletEnabled val="1"/>
        </dgm:presLayoutVars>
      </dgm:prSet>
      <dgm:spPr/>
    </dgm:pt>
    <dgm:pt modelId="{3EC282C0-3B33-AC43-B3C9-EEF6EDEFBD7A}" type="pres">
      <dgm:prSet presAssocID="{3DA9F03A-58B3-6E42-97B6-C82F6BE4AC02}" presName="ThreeConn_1-2" presStyleLbl="fgAccFollowNode1" presStyleIdx="0" presStyleCnt="2">
        <dgm:presLayoutVars>
          <dgm:bulletEnabled val="1"/>
        </dgm:presLayoutVars>
      </dgm:prSet>
      <dgm:spPr/>
    </dgm:pt>
    <dgm:pt modelId="{4688A66D-FCFF-B74B-9D85-CF9CEE7BE925}" type="pres">
      <dgm:prSet presAssocID="{3DA9F03A-58B3-6E42-97B6-C82F6BE4AC02}" presName="ThreeConn_2-3" presStyleLbl="fgAccFollowNode1" presStyleIdx="1" presStyleCnt="2">
        <dgm:presLayoutVars>
          <dgm:bulletEnabled val="1"/>
        </dgm:presLayoutVars>
      </dgm:prSet>
      <dgm:spPr/>
    </dgm:pt>
    <dgm:pt modelId="{3B11D3C1-FD2C-6249-B36E-6FF0759A07A8}" type="pres">
      <dgm:prSet presAssocID="{3DA9F03A-58B3-6E42-97B6-C82F6BE4AC02}" presName="ThreeNodes_1_text" presStyleLbl="node1" presStyleIdx="2" presStyleCnt="3">
        <dgm:presLayoutVars>
          <dgm:bulletEnabled val="1"/>
        </dgm:presLayoutVars>
      </dgm:prSet>
      <dgm:spPr/>
    </dgm:pt>
    <dgm:pt modelId="{932020CA-DD87-034E-892F-7240B97A33F4}" type="pres">
      <dgm:prSet presAssocID="{3DA9F03A-58B3-6E42-97B6-C82F6BE4AC02}" presName="ThreeNodes_2_text" presStyleLbl="node1" presStyleIdx="2" presStyleCnt="3">
        <dgm:presLayoutVars>
          <dgm:bulletEnabled val="1"/>
        </dgm:presLayoutVars>
      </dgm:prSet>
      <dgm:spPr/>
    </dgm:pt>
    <dgm:pt modelId="{4DFCC841-CB5F-4C46-9594-2A7DE8DC21A1}" type="pres">
      <dgm:prSet presAssocID="{3DA9F03A-58B3-6E42-97B6-C82F6BE4AC02}" presName="ThreeNodes_3_text" presStyleLbl="node1" presStyleIdx="2" presStyleCnt="3">
        <dgm:presLayoutVars>
          <dgm:bulletEnabled val="1"/>
        </dgm:presLayoutVars>
      </dgm:prSet>
      <dgm:spPr/>
    </dgm:pt>
  </dgm:ptLst>
  <dgm:cxnLst>
    <dgm:cxn modelId="{8ADD7302-9B06-7349-ABCC-C5BE9989ACA2}" type="presOf" srcId="{A90563CB-9AA7-7A4F-A2D3-1833EB33F096}" destId="{4DFCC841-CB5F-4C46-9594-2A7DE8DC21A1}" srcOrd="1" destOrd="0" presId="urn:microsoft.com/office/officeart/2005/8/layout/vProcess5"/>
    <dgm:cxn modelId="{9F25AD14-E420-EF43-A134-6125576A9D88}" type="presOf" srcId="{C31672CD-A6DA-0947-88DC-4AC475C7D94C}" destId="{4688A66D-FCFF-B74B-9D85-CF9CEE7BE925}" srcOrd="0" destOrd="0" presId="urn:microsoft.com/office/officeart/2005/8/layout/vProcess5"/>
    <dgm:cxn modelId="{9A43DF14-6ED3-0E4E-A706-6114F09AA4BC}" type="presOf" srcId="{692F79ED-0479-1D41-BA06-C21777F69308}" destId="{3B11D3C1-FD2C-6249-B36E-6FF0759A07A8}"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2B58233C-0209-C249-9335-503A7E3241EE}" type="presOf" srcId="{807A1DB1-303A-3645-9D61-5ABFB53468DF}" destId="{3EC282C0-3B33-AC43-B3C9-EEF6EDEFBD7A}" srcOrd="0" destOrd="0" presId="urn:microsoft.com/office/officeart/2005/8/layout/vProcess5"/>
    <dgm:cxn modelId="{BC13304A-5627-D341-83F7-D33DEF7CA6EB}" type="presOf" srcId="{FFF8F105-7544-6246-8E26-92C3C6582802}" destId="{932020CA-DD87-034E-892F-7240B97A33F4}"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5B57048E-1A72-F745-912A-7A803F3F533E}" type="presOf" srcId="{3DA9F03A-58B3-6E42-97B6-C82F6BE4AC02}" destId="{C4B592D7-4E5A-B64E-BF10-A30B3260B69F}" srcOrd="0" destOrd="0" presId="urn:microsoft.com/office/officeart/2005/8/layout/vProcess5"/>
    <dgm:cxn modelId="{26B8029A-A965-794F-850F-630C83F54920}" type="presOf" srcId="{692F79ED-0479-1D41-BA06-C21777F69308}" destId="{A3BF7273-3BEC-A246-BDA7-7AF3F91C0396}" srcOrd="0" destOrd="0" presId="urn:microsoft.com/office/officeart/2005/8/layout/vProcess5"/>
    <dgm:cxn modelId="{443242B9-6BF1-0740-8881-90E25A16A8F0}" type="presOf" srcId="{FFF8F105-7544-6246-8E26-92C3C6582802}" destId="{BA6C3F20-179C-0F49-AC99-48D8818599E0}"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970EABF2-53CF-9442-80B7-99A5FFA3932D}" type="presOf" srcId="{A90563CB-9AA7-7A4F-A2D3-1833EB33F096}" destId="{D0761090-07EF-BD47-B071-397EFFE7E36F}" srcOrd="0" destOrd="0" presId="urn:microsoft.com/office/officeart/2005/8/layout/vProcess5"/>
    <dgm:cxn modelId="{823A9355-FB2C-B843-845C-69FF4DB032CB}" type="presParOf" srcId="{C4B592D7-4E5A-B64E-BF10-A30B3260B69F}" destId="{4BB2A4A9-8C7A-474F-8689-FB35A9AA34A9}" srcOrd="0" destOrd="0" presId="urn:microsoft.com/office/officeart/2005/8/layout/vProcess5"/>
    <dgm:cxn modelId="{650AA6AF-8890-8B4A-AFF1-20C026269C6E}" type="presParOf" srcId="{C4B592D7-4E5A-B64E-BF10-A30B3260B69F}" destId="{A3BF7273-3BEC-A246-BDA7-7AF3F91C0396}" srcOrd="1" destOrd="0" presId="urn:microsoft.com/office/officeart/2005/8/layout/vProcess5"/>
    <dgm:cxn modelId="{E9474017-257A-D543-AC17-E88E3788337E}" type="presParOf" srcId="{C4B592D7-4E5A-B64E-BF10-A30B3260B69F}" destId="{BA6C3F20-179C-0F49-AC99-48D8818599E0}" srcOrd="2" destOrd="0" presId="urn:microsoft.com/office/officeart/2005/8/layout/vProcess5"/>
    <dgm:cxn modelId="{955B9FCA-A382-3641-A7B4-17F025FA828F}" type="presParOf" srcId="{C4B592D7-4E5A-B64E-BF10-A30B3260B69F}" destId="{D0761090-07EF-BD47-B071-397EFFE7E36F}" srcOrd="3" destOrd="0" presId="urn:microsoft.com/office/officeart/2005/8/layout/vProcess5"/>
    <dgm:cxn modelId="{4667D382-A9F7-4B44-9203-0699F83D4500}" type="presParOf" srcId="{C4B592D7-4E5A-B64E-BF10-A30B3260B69F}" destId="{3EC282C0-3B33-AC43-B3C9-EEF6EDEFBD7A}" srcOrd="4" destOrd="0" presId="urn:microsoft.com/office/officeart/2005/8/layout/vProcess5"/>
    <dgm:cxn modelId="{215F54A9-61D9-C643-A2CD-6E6A5A59F334}" type="presParOf" srcId="{C4B592D7-4E5A-B64E-BF10-A30B3260B69F}" destId="{4688A66D-FCFF-B74B-9D85-CF9CEE7BE925}" srcOrd="5" destOrd="0" presId="urn:microsoft.com/office/officeart/2005/8/layout/vProcess5"/>
    <dgm:cxn modelId="{8D4CABE3-F91D-E54C-84F9-BA8F2A8A7AE7}" type="presParOf" srcId="{C4B592D7-4E5A-B64E-BF10-A30B3260B69F}" destId="{3B11D3C1-FD2C-6249-B36E-6FF0759A07A8}" srcOrd="6" destOrd="0" presId="urn:microsoft.com/office/officeart/2005/8/layout/vProcess5"/>
    <dgm:cxn modelId="{89E25A32-1CC7-2546-8E61-96CB37AA5971}" type="presParOf" srcId="{C4B592D7-4E5A-B64E-BF10-A30B3260B69F}" destId="{932020CA-DD87-034E-892F-7240B97A33F4}" srcOrd="7" destOrd="0" presId="urn:microsoft.com/office/officeart/2005/8/layout/vProcess5"/>
    <dgm:cxn modelId="{766E42CA-FE43-4046-8CAD-07F814B2063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a:t>scaffolds</a:t>
          </a:r>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pt>
    <dgm:pt modelId="{BA6C3F20-179C-0F49-AC99-48D8818599E0}" type="pres">
      <dgm:prSet presAssocID="{3DA9F03A-58B3-6E42-97B6-C82F6BE4AC02}" presName="ThreeNodes_2" presStyleLbl="node1" presStyleIdx="1" presStyleCnt="3">
        <dgm:presLayoutVars>
          <dgm:bulletEnabled val="1"/>
        </dgm:presLayoutVars>
      </dgm:prSet>
      <dgm:spPr/>
    </dgm:pt>
    <dgm:pt modelId="{D0761090-07EF-BD47-B071-397EFFE7E36F}" type="pres">
      <dgm:prSet presAssocID="{3DA9F03A-58B3-6E42-97B6-C82F6BE4AC02}" presName="ThreeNodes_3" presStyleLbl="node1" presStyleIdx="2" presStyleCnt="3">
        <dgm:presLayoutVars>
          <dgm:bulletEnabled val="1"/>
        </dgm:presLayoutVars>
      </dgm:prSet>
      <dgm:spPr/>
    </dgm:pt>
    <dgm:pt modelId="{3EC282C0-3B33-AC43-B3C9-EEF6EDEFBD7A}" type="pres">
      <dgm:prSet presAssocID="{3DA9F03A-58B3-6E42-97B6-C82F6BE4AC02}" presName="ThreeConn_1-2" presStyleLbl="fgAccFollowNode1" presStyleIdx="0" presStyleCnt="2">
        <dgm:presLayoutVars>
          <dgm:bulletEnabled val="1"/>
        </dgm:presLayoutVars>
      </dgm:prSet>
      <dgm:spPr/>
    </dgm:pt>
    <dgm:pt modelId="{4688A66D-FCFF-B74B-9D85-CF9CEE7BE925}" type="pres">
      <dgm:prSet presAssocID="{3DA9F03A-58B3-6E42-97B6-C82F6BE4AC02}" presName="ThreeConn_2-3" presStyleLbl="fgAccFollowNode1" presStyleIdx="1" presStyleCnt="2">
        <dgm:presLayoutVars>
          <dgm:bulletEnabled val="1"/>
        </dgm:presLayoutVars>
      </dgm:prSet>
      <dgm:spPr/>
    </dgm:pt>
    <dgm:pt modelId="{3B11D3C1-FD2C-6249-B36E-6FF0759A07A8}" type="pres">
      <dgm:prSet presAssocID="{3DA9F03A-58B3-6E42-97B6-C82F6BE4AC02}" presName="ThreeNodes_1_text" presStyleLbl="node1" presStyleIdx="2" presStyleCnt="3">
        <dgm:presLayoutVars>
          <dgm:bulletEnabled val="1"/>
        </dgm:presLayoutVars>
      </dgm:prSet>
      <dgm:spPr/>
    </dgm:pt>
    <dgm:pt modelId="{932020CA-DD87-034E-892F-7240B97A33F4}" type="pres">
      <dgm:prSet presAssocID="{3DA9F03A-58B3-6E42-97B6-C82F6BE4AC02}" presName="ThreeNodes_2_text" presStyleLbl="node1" presStyleIdx="2" presStyleCnt="3">
        <dgm:presLayoutVars>
          <dgm:bulletEnabled val="1"/>
        </dgm:presLayoutVars>
      </dgm:prSet>
      <dgm:spPr/>
    </dgm:pt>
    <dgm:pt modelId="{4DFCC841-CB5F-4C46-9594-2A7DE8DC21A1}" type="pres">
      <dgm:prSet presAssocID="{3DA9F03A-58B3-6E42-97B6-C82F6BE4AC02}" presName="ThreeNodes_3_text" presStyleLbl="node1" presStyleIdx="2" presStyleCnt="3">
        <dgm:presLayoutVars>
          <dgm:bulletEnabled val="1"/>
        </dgm:presLayoutVars>
      </dgm:prSet>
      <dgm:spPr/>
    </dgm:pt>
  </dgm:ptLst>
  <dgm:cxnLst>
    <dgm:cxn modelId="{860CDF04-A58C-A34F-B7B7-C492F7614376}" type="presOf" srcId="{807A1DB1-303A-3645-9D61-5ABFB53468DF}" destId="{3EC282C0-3B33-AC43-B3C9-EEF6EDEFBD7A}" srcOrd="0" destOrd="0" presId="urn:microsoft.com/office/officeart/2005/8/layout/vProcess5"/>
    <dgm:cxn modelId="{5C705B2C-D513-BD4C-8D5D-0200E206A9AF}" type="presOf" srcId="{692F79ED-0479-1D41-BA06-C21777F69308}" destId="{3B11D3C1-FD2C-6249-B36E-6FF0759A07A8}" srcOrd="1" destOrd="0" presId="urn:microsoft.com/office/officeart/2005/8/layout/vProcess5"/>
    <dgm:cxn modelId="{7F73FF35-3302-7D41-8AEC-DA54D172B061}"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E59ACA46-4426-9440-9FC3-411174E74AF5}" type="presOf" srcId="{A90563CB-9AA7-7A4F-A2D3-1833EB33F096}" destId="{D0761090-07EF-BD47-B071-397EFFE7E36F}" srcOrd="0"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112F454C-170B-3B4A-A173-74A26E036672}" type="presOf" srcId="{FFF8F105-7544-6246-8E26-92C3C6582802}" destId="{BA6C3F20-179C-0F49-AC99-48D8818599E0}" srcOrd="0" destOrd="0" presId="urn:microsoft.com/office/officeart/2005/8/layout/vProcess5"/>
    <dgm:cxn modelId="{97F2536D-39AF-1F42-9AA4-E131D716FD0D}" type="presOf" srcId="{A90563CB-9AA7-7A4F-A2D3-1833EB33F096}" destId="{4DFCC841-CB5F-4C46-9594-2A7DE8DC21A1}" srcOrd="1" destOrd="0" presId="urn:microsoft.com/office/officeart/2005/8/layout/vProcess5"/>
    <dgm:cxn modelId="{3067BE6E-25A8-C543-AF9D-8AE690B76863}" type="presOf" srcId="{FFF8F105-7544-6246-8E26-92C3C6582802}" destId="{932020CA-DD87-034E-892F-7240B97A33F4}" srcOrd="1" destOrd="0" presId="urn:microsoft.com/office/officeart/2005/8/layout/vProcess5"/>
    <dgm:cxn modelId="{82C55653-00D3-0942-BFA0-777BB92270BD}" type="presOf" srcId="{3DA9F03A-58B3-6E42-97B6-C82F6BE4AC02}" destId="{C4B592D7-4E5A-B64E-BF10-A30B3260B69F}" srcOrd="0" destOrd="0" presId="urn:microsoft.com/office/officeart/2005/8/layout/vProcess5"/>
    <dgm:cxn modelId="{616C9399-03B5-D64D-9CE2-11989F40F759}" type="presOf" srcId="{C31672CD-A6DA-0947-88DC-4AC475C7D94C}" destId="{4688A66D-FCFF-B74B-9D85-CF9CEE7BE925}"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014D3939-E0A6-084C-8BB7-154E1836896F}" type="presParOf" srcId="{C4B592D7-4E5A-B64E-BF10-A30B3260B69F}" destId="{4BB2A4A9-8C7A-474F-8689-FB35A9AA34A9}" srcOrd="0" destOrd="0" presId="urn:microsoft.com/office/officeart/2005/8/layout/vProcess5"/>
    <dgm:cxn modelId="{1596B98F-E601-2142-8929-28CA9F37EB30}" type="presParOf" srcId="{C4B592D7-4E5A-B64E-BF10-A30B3260B69F}" destId="{A3BF7273-3BEC-A246-BDA7-7AF3F91C0396}" srcOrd="1" destOrd="0" presId="urn:microsoft.com/office/officeart/2005/8/layout/vProcess5"/>
    <dgm:cxn modelId="{0EAE3E78-6A22-0E4B-825B-CB2EC63BE88A}" type="presParOf" srcId="{C4B592D7-4E5A-B64E-BF10-A30B3260B69F}" destId="{BA6C3F20-179C-0F49-AC99-48D8818599E0}" srcOrd="2" destOrd="0" presId="urn:microsoft.com/office/officeart/2005/8/layout/vProcess5"/>
    <dgm:cxn modelId="{018DCE90-1D43-9749-820D-0008A469E870}" type="presParOf" srcId="{C4B592D7-4E5A-B64E-BF10-A30B3260B69F}" destId="{D0761090-07EF-BD47-B071-397EFFE7E36F}" srcOrd="3" destOrd="0" presId="urn:microsoft.com/office/officeart/2005/8/layout/vProcess5"/>
    <dgm:cxn modelId="{607DD9C2-1731-854B-9DCA-799E7A0C89FC}" type="presParOf" srcId="{C4B592D7-4E5A-B64E-BF10-A30B3260B69F}" destId="{3EC282C0-3B33-AC43-B3C9-EEF6EDEFBD7A}" srcOrd="4" destOrd="0" presId="urn:microsoft.com/office/officeart/2005/8/layout/vProcess5"/>
    <dgm:cxn modelId="{74CAAE8F-4110-5243-B16D-9BE127440F5A}" type="presParOf" srcId="{C4B592D7-4E5A-B64E-BF10-A30B3260B69F}" destId="{4688A66D-FCFF-B74B-9D85-CF9CEE7BE925}" srcOrd="5" destOrd="0" presId="urn:microsoft.com/office/officeart/2005/8/layout/vProcess5"/>
    <dgm:cxn modelId="{BCD314DD-F410-B743-98E0-467F6D68D15D}" type="presParOf" srcId="{C4B592D7-4E5A-B64E-BF10-A30B3260B69F}" destId="{3B11D3C1-FD2C-6249-B36E-6FF0759A07A8}" srcOrd="6" destOrd="0" presId="urn:microsoft.com/office/officeart/2005/8/layout/vProcess5"/>
    <dgm:cxn modelId="{344BB594-F06F-7740-A4C1-CEE84FA74509}" type="presParOf" srcId="{C4B592D7-4E5A-B64E-BF10-A30B3260B69F}" destId="{932020CA-DD87-034E-892F-7240B97A33F4}" srcOrd="7" destOrd="0" presId="urn:microsoft.com/office/officeart/2005/8/layout/vProcess5"/>
    <dgm:cxn modelId="{2CA18501-7E5F-6545-BB95-35B02B35BDE4}"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a:solidFill>
                <a:schemeClr val="bg1"/>
              </a:solidFill>
            </a:rPr>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a:t>scaffolds</a:t>
          </a:r>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pt>
    <dgm:pt modelId="{BA6C3F20-179C-0F49-AC99-48D8818599E0}" type="pres">
      <dgm:prSet presAssocID="{3DA9F03A-58B3-6E42-97B6-C82F6BE4AC02}" presName="ThreeNodes_2" presStyleLbl="node1" presStyleIdx="1" presStyleCnt="3">
        <dgm:presLayoutVars>
          <dgm:bulletEnabled val="1"/>
        </dgm:presLayoutVars>
      </dgm:prSet>
      <dgm:spPr/>
    </dgm:pt>
    <dgm:pt modelId="{D0761090-07EF-BD47-B071-397EFFE7E36F}" type="pres">
      <dgm:prSet presAssocID="{3DA9F03A-58B3-6E42-97B6-C82F6BE4AC02}" presName="ThreeNodes_3" presStyleLbl="node1" presStyleIdx="2" presStyleCnt="3">
        <dgm:presLayoutVars>
          <dgm:bulletEnabled val="1"/>
        </dgm:presLayoutVars>
      </dgm:prSet>
      <dgm:spPr/>
    </dgm:pt>
    <dgm:pt modelId="{3EC282C0-3B33-AC43-B3C9-EEF6EDEFBD7A}" type="pres">
      <dgm:prSet presAssocID="{3DA9F03A-58B3-6E42-97B6-C82F6BE4AC02}" presName="ThreeConn_1-2" presStyleLbl="fgAccFollowNode1" presStyleIdx="0" presStyleCnt="2">
        <dgm:presLayoutVars>
          <dgm:bulletEnabled val="1"/>
        </dgm:presLayoutVars>
      </dgm:prSet>
      <dgm:spPr/>
    </dgm:pt>
    <dgm:pt modelId="{4688A66D-FCFF-B74B-9D85-CF9CEE7BE925}" type="pres">
      <dgm:prSet presAssocID="{3DA9F03A-58B3-6E42-97B6-C82F6BE4AC02}" presName="ThreeConn_2-3" presStyleLbl="fgAccFollowNode1" presStyleIdx="1" presStyleCnt="2">
        <dgm:presLayoutVars>
          <dgm:bulletEnabled val="1"/>
        </dgm:presLayoutVars>
      </dgm:prSet>
      <dgm:spPr/>
    </dgm:pt>
    <dgm:pt modelId="{3B11D3C1-FD2C-6249-B36E-6FF0759A07A8}" type="pres">
      <dgm:prSet presAssocID="{3DA9F03A-58B3-6E42-97B6-C82F6BE4AC02}" presName="ThreeNodes_1_text" presStyleLbl="node1" presStyleIdx="2" presStyleCnt="3">
        <dgm:presLayoutVars>
          <dgm:bulletEnabled val="1"/>
        </dgm:presLayoutVars>
      </dgm:prSet>
      <dgm:spPr/>
    </dgm:pt>
    <dgm:pt modelId="{932020CA-DD87-034E-892F-7240B97A33F4}" type="pres">
      <dgm:prSet presAssocID="{3DA9F03A-58B3-6E42-97B6-C82F6BE4AC02}" presName="ThreeNodes_2_text" presStyleLbl="node1" presStyleIdx="2" presStyleCnt="3">
        <dgm:presLayoutVars>
          <dgm:bulletEnabled val="1"/>
        </dgm:presLayoutVars>
      </dgm:prSet>
      <dgm:spPr/>
    </dgm:pt>
    <dgm:pt modelId="{4DFCC841-CB5F-4C46-9594-2A7DE8DC21A1}" type="pres">
      <dgm:prSet presAssocID="{3DA9F03A-58B3-6E42-97B6-C82F6BE4AC02}" presName="ThreeNodes_3_text" presStyleLbl="node1" presStyleIdx="2" presStyleCnt="3">
        <dgm:presLayoutVars>
          <dgm:bulletEnabled val="1"/>
        </dgm:presLayoutVars>
      </dgm:prSet>
      <dgm:spPr/>
    </dgm:pt>
  </dgm:ptLst>
  <dgm:cxnLst>
    <dgm:cxn modelId="{D9DF971B-3443-3E46-87DB-225386057305}" type="presOf" srcId="{3DA9F03A-58B3-6E42-97B6-C82F6BE4AC02}" destId="{C4B592D7-4E5A-B64E-BF10-A30B3260B69F}" srcOrd="0" destOrd="0" presId="urn:microsoft.com/office/officeart/2005/8/layout/vProcess5"/>
    <dgm:cxn modelId="{30BACE1F-D96F-F74A-BF66-4E8DE73A200D}" type="presOf" srcId="{A90563CB-9AA7-7A4F-A2D3-1833EB33F096}" destId="{D0761090-07EF-BD47-B071-397EFFE7E36F}" srcOrd="0" destOrd="0" presId="urn:microsoft.com/office/officeart/2005/8/layout/vProcess5"/>
    <dgm:cxn modelId="{25EC6628-0BD6-544D-94F7-7C63E5B36A1C}"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4119544B-8B6E-C14B-959F-1FCD3A10A202}" srcId="{3DA9F03A-58B3-6E42-97B6-C82F6BE4AC02}" destId="{A90563CB-9AA7-7A4F-A2D3-1833EB33F096}" srcOrd="2" destOrd="0" parTransId="{F117953E-4B18-534A-85C2-054D467DDED6}" sibTransId="{A8B6D5BD-DDA7-C44C-8099-6791FEB9B825}"/>
    <dgm:cxn modelId="{E9FEC86D-04BB-A54E-BB91-7A1BCEA4690C}" type="presOf" srcId="{A90563CB-9AA7-7A4F-A2D3-1833EB33F096}" destId="{4DFCC841-CB5F-4C46-9594-2A7DE8DC21A1}" srcOrd="1" destOrd="0" presId="urn:microsoft.com/office/officeart/2005/8/layout/vProcess5"/>
    <dgm:cxn modelId="{2C511459-897D-E649-8092-158CAC45412D}" type="presOf" srcId="{FFF8F105-7544-6246-8E26-92C3C6582802}" destId="{932020CA-DD87-034E-892F-7240B97A33F4}" srcOrd="1" destOrd="0" presId="urn:microsoft.com/office/officeart/2005/8/layout/vProcess5"/>
    <dgm:cxn modelId="{E65E6181-75CA-B747-8B97-F2E165B3FAB7}" type="presOf" srcId="{FFF8F105-7544-6246-8E26-92C3C6582802}" destId="{BA6C3F20-179C-0F49-AC99-48D8818599E0}" srcOrd="0" destOrd="0" presId="urn:microsoft.com/office/officeart/2005/8/layout/vProcess5"/>
    <dgm:cxn modelId="{C8AC93B5-FAC7-C341-9FF3-586FEFF30E01}" type="presOf" srcId="{692F79ED-0479-1D41-BA06-C21777F69308}" destId="{3B11D3C1-FD2C-6249-B36E-6FF0759A07A8}"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65139DE3-3F93-E544-8714-5FE72E1F2615}" type="presOf" srcId="{807A1DB1-303A-3645-9D61-5ABFB53468DF}" destId="{3EC282C0-3B33-AC43-B3C9-EEF6EDEFBD7A}" srcOrd="0" destOrd="0" presId="urn:microsoft.com/office/officeart/2005/8/layout/vProcess5"/>
    <dgm:cxn modelId="{E6FA8AF0-7802-684A-928F-3018F194FA39}" type="presOf" srcId="{C31672CD-A6DA-0947-88DC-4AC475C7D94C}" destId="{4688A66D-FCFF-B74B-9D85-CF9CEE7BE925}" srcOrd="0" destOrd="0" presId="urn:microsoft.com/office/officeart/2005/8/layout/vProcess5"/>
    <dgm:cxn modelId="{50782679-6DF1-2141-9D21-2A7D0BDD4E79}" type="presParOf" srcId="{C4B592D7-4E5A-B64E-BF10-A30B3260B69F}" destId="{4BB2A4A9-8C7A-474F-8689-FB35A9AA34A9}" srcOrd="0" destOrd="0" presId="urn:microsoft.com/office/officeart/2005/8/layout/vProcess5"/>
    <dgm:cxn modelId="{9D294490-4B08-094C-95BC-B9EF4DE2F696}" type="presParOf" srcId="{C4B592D7-4E5A-B64E-BF10-A30B3260B69F}" destId="{A3BF7273-3BEC-A246-BDA7-7AF3F91C0396}" srcOrd="1" destOrd="0" presId="urn:microsoft.com/office/officeart/2005/8/layout/vProcess5"/>
    <dgm:cxn modelId="{B6AD4E2F-7929-9247-8A93-DB5C54C5B635}" type="presParOf" srcId="{C4B592D7-4E5A-B64E-BF10-A30B3260B69F}" destId="{BA6C3F20-179C-0F49-AC99-48D8818599E0}" srcOrd="2" destOrd="0" presId="urn:microsoft.com/office/officeart/2005/8/layout/vProcess5"/>
    <dgm:cxn modelId="{33374C21-FF7E-E943-9A58-7E20D27C613C}" type="presParOf" srcId="{C4B592D7-4E5A-B64E-BF10-A30B3260B69F}" destId="{D0761090-07EF-BD47-B071-397EFFE7E36F}" srcOrd="3" destOrd="0" presId="urn:microsoft.com/office/officeart/2005/8/layout/vProcess5"/>
    <dgm:cxn modelId="{9F247D45-A136-A446-9DC1-8A090E306858}" type="presParOf" srcId="{C4B592D7-4E5A-B64E-BF10-A30B3260B69F}" destId="{3EC282C0-3B33-AC43-B3C9-EEF6EDEFBD7A}" srcOrd="4" destOrd="0" presId="urn:microsoft.com/office/officeart/2005/8/layout/vProcess5"/>
    <dgm:cxn modelId="{55D1F0D1-A64B-8D47-A885-9219E0455058}" type="presParOf" srcId="{C4B592D7-4E5A-B64E-BF10-A30B3260B69F}" destId="{4688A66D-FCFF-B74B-9D85-CF9CEE7BE925}" srcOrd="5" destOrd="0" presId="urn:microsoft.com/office/officeart/2005/8/layout/vProcess5"/>
    <dgm:cxn modelId="{BE41AA76-DC40-E94E-A632-93293ED838FB}" type="presParOf" srcId="{C4B592D7-4E5A-B64E-BF10-A30B3260B69F}" destId="{3B11D3C1-FD2C-6249-B36E-6FF0759A07A8}" srcOrd="6" destOrd="0" presId="urn:microsoft.com/office/officeart/2005/8/layout/vProcess5"/>
    <dgm:cxn modelId="{A663192D-D487-4444-A1EC-FD57CA608D8B}" type="presParOf" srcId="{C4B592D7-4E5A-B64E-BF10-A30B3260B69F}" destId="{932020CA-DD87-034E-892F-7240B97A33F4}" srcOrd="7" destOrd="0" presId="urn:microsoft.com/office/officeart/2005/8/layout/vProcess5"/>
    <dgm:cxn modelId="{5E948A5C-1E94-2F44-A1E2-1156B7A87FEE}"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b="1" dirty="0">
              <a:solidFill>
                <a:schemeClr val="tx1"/>
              </a:solidFill>
            </a:rPr>
            <a:t>scaffolds</a:t>
          </a:r>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pt>
    <dgm:pt modelId="{BA6C3F20-179C-0F49-AC99-48D8818599E0}" type="pres">
      <dgm:prSet presAssocID="{3DA9F03A-58B3-6E42-97B6-C82F6BE4AC02}" presName="ThreeNodes_2" presStyleLbl="node1" presStyleIdx="1" presStyleCnt="3">
        <dgm:presLayoutVars>
          <dgm:bulletEnabled val="1"/>
        </dgm:presLayoutVars>
      </dgm:prSet>
      <dgm:spPr/>
    </dgm:pt>
    <dgm:pt modelId="{D0761090-07EF-BD47-B071-397EFFE7E36F}" type="pres">
      <dgm:prSet presAssocID="{3DA9F03A-58B3-6E42-97B6-C82F6BE4AC02}" presName="ThreeNodes_3" presStyleLbl="node1" presStyleIdx="2" presStyleCnt="3">
        <dgm:presLayoutVars>
          <dgm:bulletEnabled val="1"/>
        </dgm:presLayoutVars>
      </dgm:prSet>
      <dgm:spPr/>
    </dgm:pt>
    <dgm:pt modelId="{3EC282C0-3B33-AC43-B3C9-EEF6EDEFBD7A}" type="pres">
      <dgm:prSet presAssocID="{3DA9F03A-58B3-6E42-97B6-C82F6BE4AC02}" presName="ThreeConn_1-2" presStyleLbl="fgAccFollowNode1" presStyleIdx="0" presStyleCnt="2">
        <dgm:presLayoutVars>
          <dgm:bulletEnabled val="1"/>
        </dgm:presLayoutVars>
      </dgm:prSet>
      <dgm:spPr/>
    </dgm:pt>
    <dgm:pt modelId="{4688A66D-FCFF-B74B-9D85-CF9CEE7BE925}" type="pres">
      <dgm:prSet presAssocID="{3DA9F03A-58B3-6E42-97B6-C82F6BE4AC02}" presName="ThreeConn_2-3" presStyleLbl="fgAccFollowNode1" presStyleIdx="1" presStyleCnt="2">
        <dgm:presLayoutVars>
          <dgm:bulletEnabled val="1"/>
        </dgm:presLayoutVars>
      </dgm:prSet>
      <dgm:spPr/>
    </dgm:pt>
    <dgm:pt modelId="{3B11D3C1-FD2C-6249-B36E-6FF0759A07A8}" type="pres">
      <dgm:prSet presAssocID="{3DA9F03A-58B3-6E42-97B6-C82F6BE4AC02}" presName="ThreeNodes_1_text" presStyleLbl="node1" presStyleIdx="2" presStyleCnt="3">
        <dgm:presLayoutVars>
          <dgm:bulletEnabled val="1"/>
        </dgm:presLayoutVars>
      </dgm:prSet>
      <dgm:spPr/>
    </dgm:pt>
    <dgm:pt modelId="{932020CA-DD87-034E-892F-7240B97A33F4}" type="pres">
      <dgm:prSet presAssocID="{3DA9F03A-58B3-6E42-97B6-C82F6BE4AC02}" presName="ThreeNodes_2_text" presStyleLbl="node1" presStyleIdx="2" presStyleCnt="3">
        <dgm:presLayoutVars>
          <dgm:bulletEnabled val="1"/>
        </dgm:presLayoutVars>
      </dgm:prSet>
      <dgm:spPr/>
    </dgm:pt>
    <dgm:pt modelId="{4DFCC841-CB5F-4C46-9594-2A7DE8DC21A1}" type="pres">
      <dgm:prSet presAssocID="{3DA9F03A-58B3-6E42-97B6-C82F6BE4AC02}" presName="ThreeNodes_3_text" presStyleLbl="node1" presStyleIdx="2" presStyleCnt="3">
        <dgm:presLayoutVars>
          <dgm:bulletEnabled val="1"/>
        </dgm:presLayoutVars>
      </dgm:prSet>
      <dgm:spPr/>
    </dgm:pt>
  </dgm:ptLst>
  <dgm:cxnLst>
    <dgm:cxn modelId="{0F15321E-F3CD-4F45-BC38-EC1A77E95D47}" type="presOf" srcId="{807A1DB1-303A-3645-9D61-5ABFB53468DF}" destId="{3EC282C0-3B33-AC43-B3C9-EEF6EDEFBD7A}" srcOrd="0" destOrd="0" presId="urn:microsoft.com/office/officeart/2005/8/layout/vProcess5"/>
    <dgm:cxn modelId="{D4FCA727-BE78-A549-80BC-2765B897DD31}" type="presOf" srcId="{A90563CB-9AA7-7A4F-A2D3-1833EB33F096}" destId="{4DFCC841-CB5F-4C46-9594-2A7DE8DC21A1}" srcOrd="1" destOrd="0" presId="urn:microsoft.com/office/officeart/2005/8/layout/vProcess5"/>
    <dgm:cxn modelId="{2D716134-CC77-D643-86FD-E18A4A70F44D}" type="presOf" srcId="{FFF8F105-7544-6246-8E26-92C3C6582802}" destId="{BA6C3F20-179C-0F49-AC99-48D8818599E0}"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2FCC416A-E1BA-7942-803E-EA1926F3CFC2}" type="presOf" srcId="{3DA9F03A-58B3-6E42-97B6-C82F6BE4AC02}" destId="{C4B592D7-4E5A-B64E-BF10-A30B3260B69F}" srcOrd="0"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4947126D-1EAF-A641-8F42-2780C5EB339A}" type="presOf" srcId="{FFF8F105-7544-6246-8E26-92C3C6582802}" destId="{932020CA-DD87-034E-892F-7240B97A33F4}" srcOrd="1" destOrd="0" presId="urn:microsoft.com/office/officeart/2005/8/layout/vProcess5"/>
    <dgm:cxn modelId="{54D9745A-EA7C-3B41-9694-ED02293B5D98}" type="presOf" srcId="{A90563CB-9AA7-7A4F-A2D3-1833EB33F096}" destId="{D0761090-07EF-BD47-B071-397EFFE7E36F}" srcOrd="0" destOrd="0" presId="urn:microsoft.com/office/officeart/2005/8/layout/vProcess5"/>
    <dgm:cxn modelId="{1C20A15A-EA9E-344B-A4B1-DCA90AA3721C}" type="presOf" srcId="{C31672CD-A6DA-0947-88DC-4AC475C7D94C}" destId="{4688A66D-FCFF-B74B-9D85-CF9CEE7BE925}"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A9C0A7C9-79B1-054F-9C61-CCC3D477B053}" type="presOf" srcId="{692F79ED-0479-1D41-BA06-C21777F69308}" destId="{A3BF7273-3BEC-A246-BDA7-7AF3F91C0396}" srcOrd="0" destOrd="0" presId="urn:microsoft.com/office/officeart/2005/8/layout/vProcess5"/>
    <dgm:cxn modelId="{3E364FF8-7CC3-7E49-BF3A-2DAC01652AB8}" type="presOf" srcId="{692F79ED-0479-1D41-BA06-C21777F69308}" destId="{3B11D3C1-FD2C-6249-B36E-6FF0759A07A8}" srcOrd="1" destOrd="0" presId="urn:microsoft.com/office/officeart/2005/8/layout/vProcess5"/>
    <dgm:cxn modelId="{06F69FCB-84AA-5846-9C31-D14A5DCAD564}" type="presParOf" srcId="{C4B592D7-4E5A-B64E-BF10-A30B3260B69F}" destId="{4BB2A4A9-8C7A-474F-8689-FB35A9AA34A9}" srcOrd="0" destOrd="0" presId="urn:microsoft.com/office/officeart/2005/8/layout/vProcess5"/>
    <dgm:cxn modelId="{73C1434D-DADB-674F-A31D-6D8B70CCAC20}" type="presParOf" srcId="{C4B592D7-4E5A-B64E-BF10-A30B3260B69F}" destId="{A3BF7273-3BEC-A246-BDA7-7AF3F91C0396}" srcOrd="1" destOrd="0" presId="urn:microsoft.com/office/officeart/2005/8/layout/vProcess5"/>
    <dgm:cxn modelId="{1B887FA6-061D-B945-BF15-67399F664843}" type="presParOf" srcId="{C4B592D7-4E5A-B64E-BF10-A30B3260B69F}" destId="{BA6C3F20-179C-0F49-AC99-48D8818599E0}" srcOrd="2" destOrd="0" presId="urn:microsoft.com/office/officeart/2005/8/layout/vProcess5"/>
    <dgm:cxn modelId="{2E0DDA27-53FF-7D47-AB68-99494DF3AB6F}" type="presParOf" srcId="{C4B592D7-4E5A-B64E-BF10-A30B3260B69F}" destId="{D0761090-07EF-BD47-B071-397EFFE7E36F}" srcOrd="3" destOrd="0" presId="urn:microsoft.com/office/officeart/2005/8/layout/vProcess5"/>
    <dgm:cxn modelId="{1840DE1D-A056-DB46-B847-2F0DF23F4A9B}" type="presParOf" srcId="{C4B592D7-4E5A-B64E-BF10-A30B3260B69F}" destId="{3EC282C0-3B33-AC43-B3C9-EEF6EDEFBD7A}" srcOrd="4" destOrd="0" presId="urn:microsoft.com/office/officeart/2005/8/layout/vProcess5"/>
    <dgm:cxn modelId="{301A2C10-4320-7E45-BF2C-16A91A2E078B}" type="presParOf" srcId="{C4B592D7-4E5A-B64E-BF10-A30B3260B69F}" destId="{4688A66D-FCFF-B74B-9D85-CF9CEE7BE925}" srcOrd="5" destOrd="0" presId="urn:microsoft.com/office/officeart/2005/8/layout/vProcess5"/>
    <dgm:cxn modelId="{474446E2-9AD7-D44B-AC8C-8306D978F494}" type="presParOf" srcId="{C4B592D7-4E5A-B64E-BF10-A30B3260B69F}" destId="{3B11D3C1-FD2C-6249-B36E-6FF0759A07A8}" srcOrd="6" destOrd="0" presId="urn:microsoft.com/office/officeart/2005/8/layout/vProcess5"/>
    <dgm:cxn modelId="{3AB1C1B2-6177-2D40-A681-8F8B5AEEC2D1}" type="presParOf" srcId="{C4B592D7-4E5A-B64E-BF10-A30B3260B69F}" destId="{932020CA-DD87-034E-892F-7240B97A33F4}" srcOrd="7" destOrd="0" presId="urn:microsoft.com/office/officeart/2005/8/layout/vProcess5"/>
    <dgm:cxn modelId="{54C800DA-AD66-F44E-BD46-21389A6C7F3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a:t>scaffolds</a:t>
          </a:r>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pt>
    <dgm:pt modelId="{BA6C3F20-179C-0F49-AC99-48D8818599E0}" type="pres">
      <dgm:prSet presAssocID="{3DA9F03A-58B3-6E42-97B6-C82F6BE4AC02}" presName="ThreeNodes_2" presStyleLbl="node1" presStyleIdx="1" presStyleCnt="3">
        <dgm:presLayoutVars>
          <dgm:bulletEnabled val="1"/>
        </dgm:presLayoutVars>
      </dgm:prSet>
      <dgm:spPr/>
    </dgm:pt>
    <dgm:pt modelId="{D0761090-07EF-BD47-B071-397EFFE7E36F}" type="pres">
      <dgm:prSet presAssocID="{3DA9F03A-58B3-6E42-97B6-C82F6BE4AC02}" presName="ThreeNodes_3" presStyleLbl="node1" presStyleIdx="2" presStyleCnt="3">
        <dgm:presLayoutVars>
          <dgm:bulletEnabled val="1"/>
        </dgm:presLayoutVars>
      </dgm:prSet>
      <dgm:spPr/>
    </dgm:pt>
    <dgm:pt modelId="{3EC282C0-3B33-AC43-B3C9-EEF6EDEFBD7A}" type="pres">
      <dgm:prSet presAssocID="{3DA9F03A-58B3-6E42-97B6-C82F6BE4AC02}" presName="ThreeConn_1-2" presStyleLbl="fgAccFollowNode1" presStyleIdx="0" presStyleCnt="2">
        <dgm:presLayoutVars>
          <dgm:bulletEnabled val="1"/>
        </dgm:presLayoutVars>
      </dgm:prSet>
      <dgm:spPr/>
    </dgm:pt>
    <dgm:pt modelId="{4688A66D-FCFF-B74B-9D85-CF9CEE7BE925}" type="pres">
      <dgm:prSet presAssocID="{3DA9F03A-58B3-6E42-97B6-C82F6BE4AC02}" presName="ThreeConn_2-3" presStyleLbl="fgAccFollowNode1" presStyleIdx="1" presStyleCnt="2">
        <dgm:presLayoutVars>
          <dgm:bulletEnabled val="1"/>
        </dgm:presLayoutVars>
      </dgm:prSet>
      <dgm:spPr/>
    </dgm:pt>
    <dgm:pt modelId="{3B11D3C1-FD2C-6249-B36E-6FF0759A07A8}" type="pres">
      <dgm:prSet presAssocID="{3DA9F03A-58B3-6E42-97B6-C82F6BE4AC02}" presName="ThreeNodes_1_text" presStyleLbl="node1" presStyleIdx="2" presStyleCnt="3">
        <dgm:presLayoutVars>
          <dgm:bulletEnabled val="1"/>
        </dgm:presLayoutVars>
      </dgm:prSet>
      <dgm:spPr/>
    </dgm:pt>
    <dgm:pt modelId="{932020CA-DD87-034E-892F-7240B97A33F4}" type="pres">
      <dgm:prSet presAssocID="{3DA9F03A-58B3-6E42-97B6-C82F6BE4AC02}" presName="ThreeNodes_2_text" presStyleLbl="node1" presStyleIdx="2" presStyleCnt="3">
        <dgm:presLayoutVars>
          <dgm:bulletEnabled val="1"/>
        </dgm:presLayoutVars>
      </dgm:prSet>
      <dgm:spPr/>
    </dgm:pt>
    <dgm:pt modelId="{4DFCC841-CB5F-4C46-9594-2A7DE8DC21A1}" type="pres">
      <dgm:prSet presAssocID="{3DA9F03A-58B3-6E42-97B6-C82F6BE4AC02}" presName="ThreeNodes_3_text" presStyleLbl="node1" presStyleIdx="2" presStyleCnt="3">
        <dgm:presLayoutVars>
          <dgm:bulletEnabled val="1"/>
        </dgm:presLayoutVars>
      </dgm:prSet>
      <dgm:spPr/>
    </dgm:pt>
  </dgm:ptLst>
  <dgm:cxnLst>
    <dgm:cxn modelId="{74FA560D-47B2-F54E-B5F3-5AAF8F2FC02B}" type="presOf" srcId="{C31672CD-A6DA-0947-88DC-4AC475C7D94C}" destId="{4688A66D-FCFF-B74B-9D85-CF9CEE7BE925}"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4119544B-8B6E-C14B-959F-1FCD3A10A202}" srcId="{3DA9F03A-58B3-6E42-97B6-C82F6BE4AC02}" destId="{A90563CB-9AA7-7A4F-A2D3-1833EB33F096}" srcOrd="2" destOrd="0" parTransId="{F117953E-4B18-534A-85C2-054D467DDED6}" sibTransId="{A8B6D5BD-DDA7-C44C-8099-6791FEB9B825}"/>
    <dgm:cxn modelId="{E9D2C889-B407-7E43-8542-3BE1282E6790}" type="presOf" srcId="{A90563CB-9AA7-7A4F-A2D3-1833EB33F096}" destId="{D0761090-07EF-BD47-B071-397EFFE7E36F}" srcOrd="0" destOrd="0" presId="urn:microsoft.com/office/officeart/2005/8/layout/vProcess5"/>
    <dgm:cxn modelId="{E1A4C58E-73A1-D947-920D-C2CBF7DA4884}" type="presOf" srcId="{692F79ED-0479-1D41-BA06-C21777F69308}" destId="{A3BF7273-3BEC-A246-BDA7-7AF3F91C0396}" srcOrd="0" destOrd="0" presId="urn:microsoft.com/office/officeart/2005/8/layout/vProcess5"/>
    <dgm:cxn modelId="{66080196-AB0E-BE4E-A0B2-069FEC0BFDFA}" type="presOf" srcId="{A90563CB-9AA7-7A4F-A2D3-1833EB33F096}" destId="{4DFCC841-CB5F-4C46-9594-2A7DE8DC21A1}" srcOrd="1" destOrd="0" presId="urn:microsoft.com/office/officeart/2005/8/layout/vProcess5"/>
    <dgm:cxn modelId="{D62A899B-B94F-5442-BBC7-EED7EF207287}" type="presOf" srcId="{FFF8F105-7544-6246-8E26-92C3C6582802}" destId="{932020CA-DD87-034E-892F-7240B97A33F4}"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1EBDDCCB-4CBB-A24C-AE84-EE417858B3EA}" type="presOf" srcId="{3DA9F03A-58B3-6E42-97B6-C82F6BE4AC02}" destId="{C4B592D7-4E5A-B64E-BF10-A30B3260B69F}" srcOrd="0" destOrd="0" presId="urn:microsoft.com/office/officeart/2005/8/layout/vProcess5"/>
    <dgm:cxn modelId="{24D3ACD5-1CB3-944A-B333-419F5866A112}" type="presOf" srcId="{692F79ED-0479-1D41-BA06-C21777F69308}" destId="{3B11D3C1-FD2C-6249-B36E-6FF0759A07A8}" srcOrd="1" destOrd="0" presId="urn:microsoft.com/office/officeart/2005/8/layout/vProcess5"/>
    <dgm:cxn modelId="{F7EBDDED-5B0D-3547-8530-6A03C9D468B4}" type="presOf" srcId="{807A1DB1-303A-3645-9D61-5ABFB53468DF}" destId="{3EC282C0-3B33-AC43-B3C9-EEF6EDEFBD7A}" srcOrd="0" destOrd="0" presId="urn:microsoft.com/office/officeart/2005/8/layout/vProcess5"/>
    <dgm:cxn modelId="{1034D9F1-0F86-B24C-8501-8ED3F02ED1CB}" type="presOf" srcId="{FFF8F105-7544-6246-8E26-92C3C6582802}" destId="{BA6C3F20-179C-0F49-AC99-48D8818599E0}" srcOrd="0" destOrd="0" presId="urn:microsoft.com/office/officeart/2005/8/layout/vProcess5"/>
    <dgm:cxn modelId="{F90385EF-3C17-454E-BEF9-BA5DC57852C0}" type="presParOf" srcId="{C4B592D7-4E5A-B64E-BF10-A30B3260B69F}" destId="{4BB2A4A9-8C7A-474F-8689-FB35A9AA34A9}" srcOrd="0" destOrd="0" presId="urn:microsoft.com/office/officeart/2005/8/layout/vProcess5"/>
    <dgm:cxn modelId="{E412F210-3944-4542-916E-FF0AAB380C75}" type="presParOf" srcId="{C4B592D7-4E5A-B64E-BF10-A30B3260B69F}" destId="{A3BF7273-3BEC-A246-BDA7-7AF3F91C0396}" srcOrd="1" destOrd="0" presId="urn:microsoft.com/office/officeart/2005/8/layout/vProcess5"/>
    <dgm:cxn modelId="{B1547F1D-230D-6549-91ED-B2F70E748000}" type="presParOf" srcId="{C4B592D7-4E5A-B64E-BF10-A30B3260B69F}" destId="{BA6C3F20-179C-0F49-AC99-48D8818599E0}" srcOrd="2" destOrd="0" presId="urn:microsoft.com/office/officeart/2005/8/layout/vProcess5"/>
    <dgm:cxn modelId="{D81838FC-3E72-F24F-A87D-A43A7DA42175}" type="presParOf" srcId="{C4B592D7-4E5A-B64E-BF10-A30B3260B69F}" destId="{D0761090-07EF-BD47-B071-397EFFE7E36F}" srcOrd="3" destOrd="0" presId="urn:microsoft.com/office/officeart/2005/8/layout/vProcess5"/>
    <dgm:cxn modelId="{8D85F459-566E-264D-8FEF-D0683FDD07E9}" type="presParOf" srcId="{C4B592D7-4E5A-B64E-BF10-A30B3260B69F}" destId="{3EC282C0-3B33-AC43-B3C9-EEF6EDEFBD7A}" srcOrd="4" destOrd="0" presId="urn:microsoft.com/office/officeart/2005/8/layout/vProcess5"/>
    <dgm:cxn modelId="{E642CF50-DADE-8444-9414-9B4743501D74}" type="presParOf" srcId="{C4B592D7-4E5A-B64E-BF10-A30B3260B69F}" destId="{4688A66D-FCFF-B74B-9D85-CF9CEE7BE925}" srcOrd="5" destOrd="0" presId="urn:microsoft.com/office/officeart/2005/8/layout/vProcess5"/>
    <dgm:cxn modelId="{E47A2BE8-36CA-9843-9DDB-BBA84B75E026}" type="presParOf" srcId="{C4B592D7-4E5A-B64E-BF10-A30B3260B69F}" destId="{3B11D3C1-FD2C-6249-B36E-6FF0759A07A8}" srcOrd="6" destOrd="0" presId="urn:microsoft.com/office/officeart/2005/8/layout/vProcess5"/>
    <dgm:cxn modelId="{CD1FA78C-4236-1849-A4FC-D8C5DEE2868B}" type="presParOf" srcId="{C4B592D7-4E5A-B64E-BF10-A30B3260B69F}" destId="{932020CA-DD87-034E-892F-7240B97A33F4}" srcOrd="7" destOrd="0" presId="urn:microsoft.com/office/officeart/2005/8/layout/vProcess5"/>
    <dgm:cxn modelId="{00032854-C5DE-274F-9983-1E6753385DA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reads</a:t>
          </a:r>
        </a:p>
      </dsp:txBody>
      <dsp:txXfrm>
        <a:off x="23880" y="23880"/>
        <a:ext cx="3501927" cy="767580"/>
      </dsp:txXfrm>
    </dsp:sp>
    <dsp:sp modelId="{BA6C3F20-179C-0F49-AC99-48D8818599E0}">
      <dsp:nvSpPr>
        <dsp:cNvPr id="0" name=""/>
        <dsp:cNvSpPr/>
      </dsp:nvSpPr>
      <dsp:spPr>
        <a:xfrm>
          <a:off x="386624" y="95122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contigs</a:t>
          </a:r>
        </a:p>
      </dsp:txBody>
      <dsp:txXfrm>
        <a:off x="410504" y="975109"/>
        <a:ext cx="3417386" cy="767580"/>
      </dsp:txXfrm>
    </dsp:sp>
    <dsp:sp modelId="{D0761090-07EF-BD47-B071-397EFFE7E36F}">
      <dsp:nvSpPr>
        <dsp:cNvPr id="0" name=""/>
        <dsp:cNvSpPr/>
      </dsp:nvSpPr>
      <dsp:spPr>
        <a:xfrm>
          <a:off x="773248" y="190245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scaffolds</a:t>
          </a:r>
        </a:p>
      </dsp:txBody>
      <dsp:txXfrm>
        <a:off x="797128" y="1926339"/>
        <a:ext cx="3417386" cy="767580"/>
      </dsp:txXfrm>
    </dsp:sp>
    <dsp:sp modelId="{3EC282C0-3B33-AC43-B3C9-EEF6EDEFBD7A}">
      <dsp:nvSpPr>
        <dsp:cNvPr id="0" name=""/>
        <dsp:cNvSpPr/>
      </dsp:nvSpPr>
      <dsp:spPr>
        <a:xfrm>
          <a:off x="3851770" y="618299"/>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3971013" y="618299"/>
        <a:ext cx="291485" cy="398803"/>
      </dsp:txXfrm>
    </dsp:sp>
    <dsp:sp modelId="{4688A66D-FCFF-B74B-9D85-CF9CEE7BE925}">
      <dsp:nvSpPr>
        <dsp:cNvPr id="0" name=""/>
        <dsp:cNvSpPr/>
      </dsp:nvSpPr>
      <dsp:spPr>
        <a:xfrm>
          <a:off x="4238394" y="1564093"/>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357637" y="1564093"/>
        <a:ext cx="291485" cy="39880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dirty="0">
              <a:solidFill>
                <a:schemeClr val="bg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scaffolds</a:t>
          </a:r>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585543" y="478068"/>
        <a:ext cx="89092" cy="1218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dirty="0">
              <a:solidFill>
                <a:schemeClr val="tx1"/>
              </a:solidFill>
            </a:rPr>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scaffolds</a:t>
          </a:r>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585543" y="478068"/>
        <a:ext cx="89092" cy="1218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dirty="0">
              <a:solidFill>
                <a:schemeClr val="tx1"/>
              </a:solidFill>
            </a:rPr>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scaffolds</a:t>
          </a:r>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585543" y="478068"/>
        <a:ext cx="89092" cy="1218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dirty="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scaffolds</a:t>
          </a:r>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585543" y="478068"/>
        <a:ext cx="89092" cy="1218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dirty="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scaffolds</a:t>
          </a:r>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585543" y="478068"/>
        <a:ext cx="89092" cy="1218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dirty="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scaffolds</a:t>
          </a:r>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585543" y="478068"/>
        <a:ext cx="89092" cy="1218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dirty="0">
              <a:solidFill>
                <a:schemeClr val="bg1"/>
              </a:solidFill>
            </a:rPr>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scaffolds</a:t>
          </a:r>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585543" y="478068"/>
        <a:ext cx="89092" cy="1218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kern="1200" dirty="0"/>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l" defTabSz="444500">
            <a:lnSpc>
              <a:spcPct val="90000"/>
            </a:lnSpc>
            <a:spcBef>
              <a:spcPct val="0"/>
            </a:spcBef>
            <a:spcAft>
              <a:spcPct val="35000"/>
            </a:spcAft>
            <a:buNone/>
          </a:pPr>
          <a:r>
            <a:rPr lang="en-US" sz="1000" b="1" kern="1200" dirty="0">
              <a:solidFill>
                <a:schemeClr val="tx1"/>
              </a:solidFill>
            </a:rPr>
            <a:t>scaffolds</a:t>
          </a:r>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marL="0" lvl="0" indent="0" algn="ctr" defTabSz="311150">
            <a:lnSpc>
              <a:spcPct val="90000"/>
            </a:lnSpc>
            <a:spcBef>
              <a:spcPct val="0"/>
            </a:spcBef>
            <a:spcAft>
              <a:spcPct val="35000"/>
            </a:spcAft>
            <a:buNone/>
          </a:pPr>
          <a:endParaRPr lang="en-US" sz="700" kern="1200"/>
        </a:p>
      </dsp:txBody>
      <dsp:txXfrm>
        <a:off x="1585543" y="478068"/>
        <a:ext cx="89092" cy="1218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reads</a:t>
          </a:r>
        </a:p>
      </dsp:txBody>
      <dsp:txXfrm>
        <a:off x="23880" y="23880"/>
        <a:ext cx="3501927" cy="767580"/>
      </dsp:txXfrm>
    </dsp:sp>
    <dsp:sp modelId="{BA6C3F20-179C-0F49-AC99-48D8818599E0}">
      <dsp:nvSpPr>
        <dsp:cNvPr id="0" name=""/>
        <dsp:cNvSpPr/>
      </dsp:nvSpPr>
      <dsp:spPr>
        <a:xfrm>
          <a:off x="386624" y="95122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contigs</a:t>
          </a:r>
        </a:p>
      </dsp:txBody>
      <dsp:txXfrm>
        <a:off x="410504" y="975109"/>
        <a:ext cx="3417386" cy="767580"/>
      </dsp:txXfrm>
    </dsp:sp>
    <dsp:sp modelId="{D0761090-07EF-BD47-B071-397EFFE7E36F}">
      <dsp:nvSpPr>
        <dsp:cNvPr id="0" name=""/>
        <dsp:cNvSpPr/>
      </dsp:nvSpPr>
      <dsp:spPr>
        <a:xfrm>
          <a:off x="773248" y="190245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en-US" sz="3500" kern="1200" dirty="0"/>
            <a:t>scaffolds</a:t>
          </a:r>
        </a:p>
      </dsp:txBody>
      <dsp:txXfrm>
        <a:off x="797128" y="1926339"/>
        <a:ext cx="3417386" cy="767580"/>
      </dsp:txXfrm>
    </dsp:sp>
    <dsp:sp modelId="{3EC282C0-3B33-AC43-B3C9-EEF6EDEFBD7A}">
      <dsp:nvSpPr>
        <dsp:cNvPr id="0" name=""/>
        <dsp:cNvSpPr/>
      </dsp:nvSpPr>
      <dsp:spPr>
        <a:xfrm>
          <a:off x="3851770" y="618299"/>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3971013" y="618299"/>
        <a:ext cx="291485" cy="398803"/>
      </dsp:txXfrm>
    </dsp:sp>
    <dsp:sp modelId="{4688A66D-FCFF-B74B-9D85-CF9CEE7BE925}">
      <dsp:nvSpPr>
        <dsp:cNvPr id="0" name=""/>
        <dsp:cNvSpPr/>
      </dsp:nvSpPr>
      <dsp:spPr>
        <a:xfrm>
          <a:off x="4238394" y="1564093"/>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4357637" y="1564093"/>
        <a:ext cx="291485" cy="39880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017CDE-E91F-D348-A70E-2B7B84391936}" type="datetimeFigureOut">
              <a:rPr lang="en-US" smtClean="0"/>
              <a:pPr/>
              <a:t>9/11/2017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DC939A-4F4D-2448-A36A-75AA145DADFE}" type="slidenum">
              <a:rPr lang="en-US" smtClean="0"/>
              <a:pPr/>
              <a:t>‹#›</a:t>
            </a:fld>
            <a:endParaRPr lang="en-US"/>
          </a:p>
        </p:txBody>
      </p:sp>
    </p:spTree>
    <p:extLst>
      <p:ext uri="{BB962C8B-B14F-4D97-AF65-F5344CB8AC3E}">
        <p14:creationId xmlns:p14="http://schemas.microsoft.com/office/powerpoint/2010/main" val="29612174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1</a:t>
            </a:fld>
            <a:endParaRPr lang="en-US"/>
          </a:p>
        </p:txBody>
      </p:sp>
    </p:spTree>
    <p:extLst>
      <p:ext uri="{BB962C8B-B14F-4D97-AF65-F5344CB8AC3E}">
        <p14:creationId xmlns:p14="http://schemas.microsoft.com/office/powerpoint/2010/main" val="5153941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answer is to in some way get hold of information that spans these regions, we need reads that stretches over the </a:t>
            </a:r>
            <a:r>
              <a:rPr lang="en-US" dirty="0" err="1"/>
              <a:t>ga.</a:t>
            </a:r>
            <a:endParaRPr lang="en-US" dirty="0"/>
          </a:p>
          <a:p>
            <a:endParaRPr lang="en-US" dirty="0"/>
          </a:p>
          <a:p>
            <a:r>
              <a:rPr lang="en-US" dirty="0"/>
              <a:t>PUSH</a:t>
            </a:r>
          </a:p>
          <a:p>
            <a:endParaRPr lang="en-US" dirty="0"/>
          </a:p>
          <a:p>
            <a:r>
              <a:rPr lang="en-US" dirty="0"/>
              <a:t>If we have those reads, we could figure out where these repeats really belonged.</a:t>
            </a:r>
          </a:p>
          <a:p>
            <a:endParaRPr lang="en-US" dirty="0"/>
          </a:p>
          <a:p>
            <a:r>
              <a:rPr lang="en-US" dirty="0"/>
              <a:t>Two solutions for getting such reads:</a:t>
            </a:r>
          </a:p>
          <a:p>
            <a:pPr marL="171450" indent="-171450">
              <a:buFontTx/>
              <a:buChar char="-"/>
            </a:pPr>
            <a:r>
              <a:rPr lang="en-US" dirty="0"/>
              <a:t>Really long reads, as we will see later, or</a:t>
            </a:r>
          </a:p>
          <a:p>
            <a:pPr marL="171450" indent="-171450">
              <a:buFontTx/>
              <a:buChar char="-"/>
            </a:pPr>
            <a:r>
              <a:rPr lang="en-US" dirty="0"/>
              <a:t>Mate pairs: reads stemming from the ends of much longer fragments, fragments that span/cross over the repeat regions</a:t>
            </a:r>
          </a:p>
          <a:p>
            <a:pPr marL="171450" indent="-171450">
              <a:buFontTx/>
              <a:buChar char="-"/>
            </a:pPr>
            <a:endParaRPr lang="en-US" dirty="0"/>
          </a:p>
          <a:p>
            <a:pPr marL="0" indent="0">
              <a:buFontTx/>
              <a:buNone/>
            </a:pPr>
            <a:r>
              <a:rPr lang="en-US" dirty="0"/>
              <a:t>With that info, we can figure out which reads go where.</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10</a:t>
            </a:fld>
            <a:endParaRPr lang="en-US"/>
          </a:p>
        </p:txBody>
      </p:sp>
    </p:spTree>
    <p:extLst>
      <p:ext uri="{BB962C8B-B14F-4D97-AF65-F5344CB8AC3E}">
        <p14:creationId xmlns:p14="http://schemas.microsoft.com/office/powerpoint/2010/main" val="38500335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Mate pairs work much in the same way as paired ends, only that the </a:t>
            </a:r>
          </a:p>
          <a:p>
            <a:r>
              <a:rPr lang="en-US" dirty="0"/>
              <a:t>PUSH </a:t>
            </a:r>
          </a:p>
          <a:p>
            <a:endParaRPr lang="en-US" dirty="0"/>
          </a:p>
          <a:p>
            <a:r>
              <a:rPr lang="en-US" dirty="0"/>
              <a:t>fragments that they stem from can be much longer</a:t>
            </a:r>
          </a:p>
          <a:p>
            <a:endParaRPr lang="en-US" dirty="0"/>
          </a:p>
          <a:p>
            <a:r>
              <a:rPr lang="en-US" dirty="0"/>
              <a:t>Not unusual that they are 2-20 kb long inserts</a:t>
            </a:r>
          </a:p>
          <a:p>
            <a:endParaRPr lang="en-US" dirty="0"/>
          </a:p>
          <a:p>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11</a:t>
            </a:fld>
            <a:endParaRPr lang="en-US"/>
          </a:p>
        </p:txBody>
      </p:sp>
    </p:spTree>
    <p:extLst>
      <p:ext uri="{BB962C8B-B14F-4D97-AF65-F5344CB8AC3E}">
        <p14:creationId xmlns:p14="http://schemas.microsoft.com/office/powerpoint/2010/main" val="27731398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on to scaffolds. </a:t>
            </a:r>
          </a:p>
          <a:p>
            <a:endParaRPr lang="en-US" dirty="0"/>
          </a:p>
          <a:p>
            <a:r>
              <a:rPr lang="en-US" dirty="0"/>
              <a:t>At the moment we have contigs, and we know all of the letters in each contig. Question becomes, is there a way to order these, to know which one is to the right or the left of another.</a:t>
            </a:r>
          </a:p>
          <a:p>
            <a:endParaRPr lang="en-US" dirty="0"/>
          </a:p>
          <a:p>
            <a:r>
              <a:rPr lang="en-US" dirty="0"/>
              <a:t>We can use both information found in the short reads, and also from long reads or mate pairs if we have them to try to do just that. We might be able to place a read at the end of two different contigs, and we can then theorize that these two contigs should be next to each other. Now, based on what we know about how long the fragment the reads come from, we can theorize about the number of bases that should be between them. Based on that we can put the two contigs after </a:t>
            </a:r>
            <a:r>
              <a:rPr lang="en-US" dirty="0" err="1"/>
              <a:t>eachother</a:t>
            </a:r>
            <a:r>
              <a:rPr lang="en-US" dirty="0"/>
              <a:t>, and insert “fake sequence”, </a:t>
            </a:r>
            <a:r>
              <a:rPr lang="en-US" dirty="0" err="1"/>
              <a:t>i</a:t>
            </a:r>
            <a:r>
              <a:rPr lang="en-US" dirty="0"/>
              <a:t>. e. Ns between them, as a placeholder showing that we know that there are X bases between them, we just don’t know what they are yet.</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12</a:t>
            </a:fld>
            <a:endParaRPr lang="en-US"/>
          </a:p>
        </p:txBody>
      </p:sp>
    </p:spTree>
    <p:extLst>
      <p:ext uri="{BB962C8B-B14F-4D97-AF65-F5344CB8AC3E}">
        <p14:creationId xmlns:p14="http://schemas.microsoft.com/office/powerpoint/2010/main" val="40820178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there we have it. We have reads which come from fragmented DNA. We do a multiple assembly of these to get contigs, and we then use information found in the reads to order these contigs into scaffolds. </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13</a:t>
            </a:fld>
            <a:endParaRPr lang="en-US"/>
          </a:p>
        </p:txBody>
      </p:sp>
    </p:spTree>
    <p:extLst>
      <p:ext uri="{BB962C8B-B14F-4D97-AF65-F5344CB8AC3E}">
        <p14:creationId xmlns:p14="http://schemas.microsoft.com/office/powerpoint/2010/main" val="39810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do this? We use programs that are run by a computer, and these programs use different recipes, different algorithms to accomplish things. </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14</a:t>
            </a:fld>
            <a:endParaRPr lang="en-US"/>
          </a:p>
        </p:txBody>
      </p:sp>
    </p:spTree>
    <p:extLst>
      <p:ext uri="{BB962C8B-B14F-4D97-AF65-F5344CB8AC3E}">
        <p14:creationId xmlns:p14="http://schemas.microsoft.com/office/powerpoint/2010/main" val="265720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all of the algorithms that I will be talking about today are graph based.</a:t>
            </a:r>
          </a:p>
          <a:p>
            <a:endParaRPr lang="en-US" dirty="0"/>
          </a:p>
          <a:p>
            <a:r>
              <a:rPr lang="en-US" dirty="0"/>
              <a:t>What do these have to do with reads and assemblies?</a:t>
            </a:r>
          </a:p>
        </p:txBody>
      </p:sp>
      <p:sp>
        <p:nvSpPr>
          <p:cNvPr id="4" name="Slide Number Placeholder 3"/>
          <p:cNvSpPr>
            <a:spLocks noGrp="1"/>
          </p:cNvSpPr>
          <p:nvPr>
            <p:ph type="sldNum" sz="quarter" idx="10"/>
          </p:nvPr>
        </p:nvSpPr>
        <p:spPr/>
        <p:txBody>
          <a:bodyPr/>
          <a:lstStyle/>
          <a:p>
            <a:fld id="{34DC939A-4F4D-2448-A36A-75AA145DADFE}" type="slidenum">
              <a:rPr lang="en-US" smtClean="0"/>
              <a:pPr/>
              <a:t>15</a:t>
            </a:fld>
            <a:endParaRPr lang="en-US"/>
          </a:p>
        </p:txBody>
      </p:sp>
    </p:spTree>
    <p:extLst>
      <p:ext uri="{BB962C8B-B14F-4D97-AF65-F5344CB8AC3E}">
        <p14:creationId xmlns:p14="http://schemas.microsoft.com/office/powerpoint/2010/main" val="10318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trick here is that we can use these to assemble things because we can use these to figure out how reads are connected.</a:t>
            </a:r>
          </a:p>
          <a:p>
            <a:endParaRPr lang="en-US" dirty="0"/>
          </a:p>
          <a:p>
            <a:r>
              <a:rPr lang="en-US" dirty="0"/>
              <a:t>We can place our reads on the nodes in some way, and then we can say that reads are connected </a:t>
            </a:r>
            <a:r>
              <a:rPr lang="en-US" dirty="0" err="1"/>
              <a:t>iff</a:t>
            </a:r>
            <a:r>
              <a:rPr lang="en-US" dirty="0"/>
              <a:t> they have an overlap.</a:t>
            </a:r>
          </a:p>
          <a:p>
            <a:endParaRPr lang="en-US" dirty="0"/>
          </a:p>
          <a:p>
            <a:r>
              <a:rPr lang="en-US" dirty="0"/>
              <a:t>Since the data is now described by a graph, we can use graph algorithms to </a:t>
            </a:r>
          </a:p>
          <a:p>
            <a:endParaRPr lang="en-US" dirty="0"/>
          </a:p>
          <a:p>
            <a:r>
              <a:rPr lang="en-US" dirty="0"/>
              <a:t>PUSH create contigs</a:t>
            </a:r>
          </a:p>
          <a:p>
            <a:endParaRPr lang="en-US"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16</a:t>
            </a:fld>
            <a:endParaRPr lang="en-US"/>
          </a:p>
        </p:txBody>
      </p:sp>
    </p:spTree>
    <p:extLst>
      <p:ext uri="{BB962C8B-B14F-4D97-AF65-F5344CB8AC3E}">
        <p14:creationId xmlns:p14="http://schemas.microsoft.com/office/powerpoint/2010/main" val="11153094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can this happen?</a:t>
            </a:r>
          </a:p>
          <a:p>
            <a:endParaRPr lang="en-US" dirty="0"/>
          </a:p>
          <a:p>
            <a:r>
              <a:rPr lang="en-US" dirty="0"/>
              <a:t>Let’s say we have a genome like this, with reads produced from this genome shown like</a:t>
            </a:r>
            <a:r>
              <a:rPr lang="nb-NO" dirty="0"/>
              <a:t> lines outside of the genomes.</a:t>
            </a:r>
          </a:p>
          <a:p>
            <a:r>
              <a:rPr lang="en-US" dirty="0"/>
              <a:t>N</a:t>
            </a:r>
            <a:r>
              <a:rPr lang="nb-NO" dirty="0"/>
              <a:t>ow, as you see, we have overlaps betwen these reads, we can use that to create a </a:t>
            </a:r>
            <a:r>
              <a:rPr lang="nb-NO" dirty="0" err="1"/>
              <a:t>circle</a:t>
            </a:r>
            <a:r>
              <a:rPr lang="nb-NO" dirty="0"/>
              <a:t>, i.e. to </a:t>
            </a:r>
            <a:r>
              <a:rPr lang="nb-NO" dirty="0" err="1"/>
              <a:t>recreate</a:t>
            </a:r>
            <a:r>
              <a:rPr lang="nb-NO" dirty="0"/>
              <a:t> </a:t>
            </a:r>
            <a:r>
              <a:rPr lang="nb-NO" dirty="0" err="1"/>
              <a:t>the</a:t>
            </a:r>
            <a:r>
              <a:rPr lang="nb-NO" dirty="0"/>
              <a:t> </a:t>
            </a:r>
            <a:r>
              <a:rPr lang="nb-NO" dirty="0" err="1"/>
              <a:t>genome</a:t>
            </a:r>
            <a:r>
              <a:rPr lang="nb-NO" dirty="0"/>
              <a:t>.</a:t>
            </a:r>
          </a:p>
          <a:p>
            <a:endParaRPr lang="en-US" dirty="0"/>
          </a:p>
          <a:p>
            <a:r>
              <a:rPr lang="en-US" dirty="0"/>
              <a:t>H</a:t>
            </a:r>
            <a:r>
              <a:rPr lang="nb-NO" dirty="0"/>
              <a:t>owever, the picture is complicated by parts of the genome being similar enough that we get false overlaps. </a:t>
            </a:r>
          </a:p>
          <a:p>
            <a:r>
              <a:rPr lang="nb-NO" dirty="0" err="1"/>
              <a:t>That</a:t>
            </a:r>
            <a:r>
              <a:rPr lang="nb-NO" dirty="0"/>
              <a:t> </a:t>
            </a:r>
            <a:r>
              <a:rPr lang="nb-NO" dirty="0" err="1"/>
              <a:t>would</a:t>
            </a:r>
            <a:r>
              <a:rPr lang="nb-NO" dirty="0"/>
              <a:t> be </a:t>
            </a:r>
            <a:r>
              <a:rPr lang="nb-NO" dirty="0" err="1"/>
              <a:t>the</a:t>
            </a:r>
            <a:r>
              <a:rPr lang="nb-NO" dirty="0"/>
              <a:t> red lines.</a:t>
            </a:r>
          </a:p>
          <a:p>
            <a:endParaRPr lang="nb-NO" dirty="0"/>
          </a:p>
          <a:p>
            <a:r>
              <a:rPr lang="nb-NO" dirty="0"/>
              <a:t>PUSH</a:t>
            </a:r>
          </a:p>
          <a:p>
            <a:endParaRPr lang="en-US" dirty="0"/>
          </a:p>
          <a:p>
            <a:r>
              <a:rPr lang="en-US" dirty="0"/>
              <a:t>S</a:t>
            </a:r>
            <a:r>
              <a:rPr lang="nb-NO" dirty="0"/>
              <a:t>o, if we then look at this graph over here, this is how we would represent this same thing. Each node </a:t>
            </a:r>
            <a:r>
              <a:rPr lang="nb-NO" dirty="0" err="1"/>
              <a:t>now</a:t>
            </a:r>
            <a:r>
              <a:rPr lang="nb-NO" dirty="0"/>
              <a:t> </a:t>
            </a:r>
            <a:r>
              <a:rPr lang="nb-NO" dirty="0" err="1"/>
              <a:t>represents</a:t>
            </a:r>
            <a:r>
              <a:rPr lang="nb-NO" dirty="0"/>
              <a:t> a read, and the overlaps between them are edges between the nodes. The black lines are the overlaps that are «true», while the red ones are the false ones.</a:t>
            </a:r>
          </a:p>
          <a:p>
            <a:endParaRPr lang="en-US" dirty="0"/>
          </a:p>
          <a:p>
            <a:r>
              <a:rPr lang="en-US" dirty="0"/>
              <a:t>W</a:t>
            </a:r>
            <a:r>
              <a:rPr lang="nb-NO" dirty="0"/>
              <a:t>e can then reproduce the genome by traversing around this graph in such a way that we only visit each node, i.e. Each read once. This is called a hamiltonian paths.</a:t>
            </a:r>
            <a:endParaRPr lang="en-US"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17</a:t>
            </a:fld>
            <a:endParaRPr lang="en-US"/>
          </a:p>
        </p:txBody>
      </p:sp>
    </p:spTree>
    <p:extLst>
      <p:ext uri="{BB962C8B-B14F-4D97-AF65-F5344CB8AC3E}">
        <p14:creationId xmlns:p14="http://schemas.microsoft.com/office/powerpoint/2010/main" val="1160458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However, it should be noted that this requires us to figure out where all reads overlap in order to align all the reads. That is a computationally expensive operation. We have to compare every single read to every other read. </a:t>
            </a:r>
          </a:p>
          <a:p>
            <a:endParaRPr lang="en-US" dirty="0"/>
          </a:p>
          <a:p>
            <a:r>
              <a:rPr lang="en-US" dirty="0"/>
              <a:t>However, if we do </a:t>
            </a:r>
            <a:r>
              <a:rPr lang="en-US" dirty="0" err="1"/>
              <a:t>do</a:t>
            </a:r>
            <a:r>
              <a:rPr lang="en-US" dirty="0"/>
              <a:t> that, we do get the alignments out</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18</a:t>
            </a:fld>
            <a:endParaRPr lang="en-US"/>
          </a:p>
        </p:txBody>
      </p:sp>
    </p:spTree>
    <p:extLst>
      <p:ext uri="{BB962C8B-B14F-4D97-AF65-F5344CB8AC3E}">
        <p14:creationId xmlns:p14="http://schemas.microsoft.com/office/powerpoint/2010/main" val="3586813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end, what we get are reads connected by overlaps, and if we have long enough reads, we can actually have long range overlaps.</a:t>
            </a:r>
          </a:p>
          <a:p>
            <a:r>
              <a:rPr lang="en-US" dirty="0"/>
              <a:t>We can then use these to get aligned reads, that give contigs</a:t>
            </a:r>
          </a:p>
          <a:p>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19</a:t>
            </a:fld>
            <a:endParaRPr lang="en-US"/>
          </a:p>
        </p:txBody>
      </p:sp>
    </p:spTree>
    <p:extLst>
      <p:ext uri="{BB962C8B-B14F-4D97-AF65-F5344CB8AC3E}">
        <p14:creationId xmlns:p14="http://schemas.microsoft.com/office/powerpoint/2010/main" val="4114596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our first question is, what is actually a genome assembly? </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2</a:t>
            </a:fld>
            <a:endParaRPr lang="en-US"/>
          </a:p>
        </p:txBody>
      </p:sp>
    </p:spTree>
    <p:extLst>
      <p:ext uri="{BB962C8B-B14F-4D97-AF65-F5344CB8AC3E}">
        <p14:creationId xmlns:p14="http://schemas.microsoft.com/office/powerpoint/2010/main" val="8298397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 was a short overview of how we </a:t>
            </a:r>
            <a:r>
              <a:rPr lang="en-US" dirty="0" err="1"/>
              <a:t>conseptually</a:t>
            </a:r>
            <a:r>
              <a:rPr lang="en-US" dirty="0"/>
              <a:t> can use graphs to assemble genomes.</a:t>
            </a:r>
          </a:p>
          <a:p>
            <a:endParaRPr lang="en-US" dirty="0"/>
          </a:p>
          <a:p>
            <a:r>
              <a:rPr lang="en-US" dirty="0"/>
              <a:t>However, there are several ways of doing this in practice.</a:t>
            </a:r>
          </a:p>
          <a:p>
            <a:endParaRPr lang="en-US" dirty="0"/>
          </a:p>
          <a:p>
            <a:r>
              <a:rPr lang="en-US" dirty="0"/>
              <a:t>The first way is what was called greedy extension, this one is now largely abandoned.</a:t>
            </a:r>
          </a:p>
          <a:p>
            <a:endParaRPr lang="en-US" dirty="0"/>
          </a:p>
          <a:p>
            <a:r>
              <a:rPr lang="en-US" dirty="0"/>
              <a:t>The two most used ones today are Overlap Layout Consensus, and the other is called a de bruin graph.</a:t>
            </a:r>
          </a:p>
          <a:p>
            <a:endParaRPr lang="en-US" dirty="0"/>
          </a:p>
          <a:p>
            <a:r>
              <a:rPr lang="en-US" dirty="0"/>
              <a:t>Note: both of these represent different ways to get a graph based on the reads. Once we have the graph, we can get contigs from it. </a:t>
            </a:r>
          </a:p>
        </p:txBody>
      </p:sp>
      <p:sp>
        <p:nvSpPr>
          <p:cNvPr id="4" name="Slide Number Placeholder 3"/>
          <p:cNvSpPr>
            <a:spLocks noGrp="1"/>
          </p:cNvSpPr>
          <p:nvPr>
            <p:ph type="sldNum" sz="quarter" idx="10"/>
          </p:nvPr>
        </p:nvSpPr>
        <p:spPr/>
        <p:txBody>
          <a:bodyPr/>
          <a:lstStyle/>
          <a:p>
            <a:fld id="{34DC939A-4F4D-2448-A36A-75AA145DADFE}" type="slidenum">
              <a:rPr lang="en-US" smtClean="0"/>
              <a:pPr/>
              <a:t>20</a:t>
            </a:fld>
            <a:endParaRPr lang="en-US"/>
          </a:p>
        </p:txBody>
      </p:sp>
    </p:spTree>
    <p:extLst>
      <p:ext uri="{BB962C8B-B14F-4D97-AF65-F5344CB8AC3E}">
        <p14:creationId xmlns:p14="http://schemas.microsoft.com/office/powerpoint/2010/main" val="17982483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0" dirty="0"/>
              <a:t>The first assembly programs used a greedy extension approach. What they would do would be to find all overlaps between reads. It would then begin stitching them together, by first stitching the most similar reads together, and then working their way through the reads.</a:t>
            </a:r>
          </a:p>
          <a:p>
            <a:endParaRPr lang="en-US" b="0" dirty="0"/>
          </a:p>
          <a:p>
            <a:r>
              <a:rPr lang="en-US" b="0" dirty="0"/>
              <a:t>In this example, we first get 1 and 2 joined. Then, the next highest scoring one is 3 and 4. The next one after that is 2 and 4, which then stitches all four reads together.</a:t>
            </a:r>
          </a:p>
          <a:p>
            <a:r>
              <a:rPr lang="en-US" b="0" dirty="0"/>
              <a:t>However, this one gets very confused by repeats, and will give </a:t>
            </a:r>
            <a:r>
              <a:rPr lang="en-US" b="0" dirty="0" err="1"/>
              <a:t>misassemblies</a:t>
            </a:r>
            <a:r>
              <a:rPr lang="en-US" b="0" dirty="0"/>
              <a:t>.</a:t>
            </a:r>
          </a:p>
          <a:p>
            <a:endParaRPr lang="en-US" b="1" dirty="0"/>
          </a:p>
          <a:p>
            <a:endParaRPr lang="en-US" b="1" dirty="0"/>
          </a:p>
          <a:p>
            <a:r>
              <a:rPr lang="en-US" b="1" dirty="0"/>
              <a:t>Greedy assemblers</a:t>
            </a:r>
            <a:r>
              <a:rPr lang="en-US" dirty="0"/>
              <a:t> - The first assembly programs followed a simple but effective strategy in which the assembler greedily joins together the reads that are most similar to each other.  An example is shown in Figure 8, where the assembler joins, in order,  reads 1 and 2 (overlap = 200 </a:t>
            </a:r>
            <a:r>
              <a:rPr lang="en-US" dirty="0" err="1"/>
              <a:t>bp</a:t>
            </a:r>
            <a:r>
              <a:rPr lang="en-US" dirty="0"/>
              <a:t>), then reads 3 and 4 (overlap  = 150 </a:t>
            </a:r>
            <a:r>
              <a:rPr lang="en-US" dirty="0" err="1"/>
              <a:t>bp</a:t>
            </a:r>
            <a:r>
              <a:rPr lang="en-US" dirty="0"/>
              <a:t>), then reads 2 and 3 (overlap = 50 </a:t>
            </a:r>
            <a:r>
              <a:rPr lang="en-US" dirty="0" err="1"/>
              <a:t>bp</a:t>
            </a:r>
            <a:r>
              <a:rPr lang="en-US" dirty="0"/>
              <a:t>) thereby creating a single contig from the four reads provided in the input.  One disadvantage of the simple greedy approach is that because local information is considered at each step, the assembler can be easily confused by complex repeats, leading to </a:t>
            </a:r>
            <a:r>
              <a:rPr lang="en-US" dirty="0" err="1"/>
              <a:t>mis</a:t>
            </a:r>
            <a:r>
              <a:rPr lang="en-US" dirty="0"/>
              <a:t>-assemblies.</a:t>
            </a:r>
          </a:p>
        </p:txBody>
      </p:sp>
      <p:sp>
        <p:nvSpPr>
          <p:cNvPr id="4" name="Slide Number Placeholder 3"/>
          <p:cNvSpPr>
            <a:spLocks noGrp="1"/>
          </p:cNvSpPr>
          <p:nvPr>
            <p:ph type="sldNum" sz="quarter" idx="10"/>
          </p:nvPr>
        </p:nvSpPr>
        <p:spPr/>
        <p:txBody>
          <a:bodyPr/>
          <a:lstStyle/>
          <a:p>
            <a:fld id="{34DC939A-4F4D-2448-A36A-75AA145DADFE}"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one is the OLC method, which we will use in this course in the form of the </a:t>
            </a:r>
            <a:r>
              <a:rPr lang="en-US" dirty="0" err="1"/>
              <a:t>canu</a:t>
            </a:r>
            <a:r>
              <a:rPr lang="en-US" dirty="0"/>
              <a:t> assembler.</a:t>
            </a:r>
          </a:p>
          <a:p>
            <a:endParaRPr lang="en-US" dirty="0"/>
          </a:p>
          <a:p>
            <a:r>
              <a:rPr lang="en-US" dirty="0"/>
              <a:t>This method was the first one that came into use, and is the methodology behind the Celera assembler, an assembler that was used to assemble the first human genome.</a:t>
            </a:r>
          </a:p>
          <a:p>
            <a:endParaRPr lang="en-US" dirty="0"/>
          </a:p>
          <a:p>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22</a:t>
            </a:fld>
            <a:endParaRPr lang="en-US"/>
          </a:p>
        </p:txBody>
      </p:sp>
    </p:spTree>
    <p:extLst>
      <p:ext uri="{BB962C8B-B14F-4D97-AF65-F5344CB8AC3E}">
        <p14:creationId xmlns:p14="http://schemas.microsoft.com/office/powerpoint/2010/main" val="27966659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method has three steps, first we compute overlaps all against all</a:t>
            </a:r>
          </a:p>
          <a:p>
            <a:r>
              <a:rPr lang="en-US" dirty="0"/>
              <a:t>Then we put reads onto nodes and build a graph based on the calculated overlaps.</a:t>
            </a:r>
          </a:p>
          <a:p>
            <a:r>
              <a:rPr lang="en-US" dirty="0"/>
              <a:t>After that, we simplify the graph, and get a consensus.</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23</a:t>
            </a:fld>
            <a:endParaRPr lang="en-US"/>
          </a:p>
        </p:txBody>
      </p:sp>
    </p:spTree>
    <p:extLst>
      <p:ext uri="{BB962C8B-B14F-4D97-AF65-F5344CB8AC3E}">
        <p14:creationId xmlns:p14="http://schemas.microsoft.com/office/powerpoint/2010/main" val="1990300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fist thing we have to do here is to do go through an overlap phase. I mentioned this was very compute intensive. So we need to find a workaround.</a:t>
            </a:r>
          </a:p>
          <a:p>
            <a:r>
              <a:rPr lang="en-US" dirty="0"/>
              <a:t>The way we do this is by chopping the reads into smaller pieces, called k-</a:t>
            </a:r>
            <a:r>
              <a:rPr lang="en-US" dirty="0" err="1"/>
              <a:t>mers</a:t>
            </a:r>
            <a:r>
              <a:rPr lang="en-US" dirty="0"/>
              <a:t>. PUSH </a:t>
            </a:r>
            <a:r>
              <a:rPr lang="en-US" dirty="0" err="1"/>
              <a:t>PUSH</a:t>
            </a:r>
            <a:r>
              <a:rPr lang="en-US" dirty="0"/>
              <a:t> </a:t>
            </a:r>
            <a:r>
              <a:rPr lang="en-US" dirty="0" err="1"/>
              <a:t>PUSH</a:t>
            </a:r>
            <a:r>
              <a:rPr lang="en-US" dirty="0"/>
              <a:t> </a:t>
            </a:r>
            <a:r>
              <a:rPr lang="en-US" dirty="0" err="1"/>
              <a:t>PUSH</a:t>
            </a:r>
            <a:endParaRPr lang="en-US" dirty="0"/>
          </a:p>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For each k-</a:t>
            </a:r>
            <a:r>
              <a:rPr lang="en-US" dirty="0" err="1"/>
              <a:t>mer</a:t>
            </a:r>
            <a:r>
              <a:rPr lang="en-US" dirty="0"/>
              <a:t>, we make an index saying which reads contain that </a:t>
            </a:r>
            <a:r>
              <a:rPr lang="en-US" dirty="0" err="1"/>
              <a:t>k+mer</a:t>
            </a:r>
            <a:r>
              <a:rPr lang="en-US" dirty="0"/>
              <a:t>. This way we can pick out reads that are “similar enough” to start with and then compare those.  That way we avoid comparing all against all</a:t>
            </a:r>
            <a:endParaRPr lang="nb-NO" dirty="0"/>
          </a:p>
          <a:p>
            <a:endParaRPr lang="en-US" dirty="0"/>
          </a:p>
          <a:p>
            <a:r>
              <a:rPr lang="en-US" dirty="0"/>
              <a:t>Comparing reads to see how similar they are is very expensive, however, seeing if two reads have the same k-</a:t>
            </a:r>
            <a:r>
              <a:rPr lang="en-US" dirty="0" err="1"/>
              <a:t>mers</a:t>
            </a:r>
            <a:r>
              <a:rPr lang="en-US" dirty="0"/>
              <a:t>, or words, in them is cheap.</a:t>
            </a:r>
          </a:p>
          <a:p>
            <a:endParaRPr lang="en-US"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24</a:t>
            </a:fld>
            <a:endParaRPr lang="en-US"/>
          </a:p>
        </p:txBody>
      </p:sp>
    </p:spTree>
    <p:extLst>
      <p:ext uri="{BB962C8B-B14F-4D97-AF65-F5344CB8AC3E}">
        <p14:creationId xmlns:p14="http://schemas.microsoft.com/office/powerpoint/2010/main" val="36593738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Once we have sensible overlaps, we can use those to lay out the graph. </a:t>
            </a:r>
          </a:p>
          <a:p>
            <a:endParaRPr lang="en-US" dirty="0"/>
          </a:p>
          <a:p>
            <a:r>
              <a:rPr lang="en-US" dirty="0"/>
              <a:t>We can follow this by looking here: We first have R1 that overlaps with R2 and R3, and R2 which overlaps with R3 and R4, and so on.</a:t>
            </a:r>
          </a:p>
          <a:p>
            <a:r>
              <a:rPr lang="en-US" dirty="0"/>
              <a:t>This gets interesting at R4, which overlaps with reads which don’t have the same ending. </a:t>
            </a:r>
          </a:p>
          <a:p>
            <a:endParaRPr lang="en-US" dirty="0"/>
          </a:p>
          <a:p>
            <a:r>
              <a:rPr lang="en-US" dirty="0"/>
              <a:t>R4 overlaps first with A, which overlaps with B and then C</a:t>
            </a:r>
          </a:p>
          <a:p>
            <a:r>
              <a:rPr lang="en-US" dirty="0"/>
              <a:t>R4 also overlaps with X, which overlaps with Y and then Z.</a:t>
            </a:r>
          </a:p>
          <a:p>
            <a:endParaRPr lang="en-US" dirty="0"/>
          </a:p>
          <a:p>
            <a:r>
              <a:rPr lang="en-US" dirty="0"/>
              <a:t>Now, at this point we have a graph, and we need to traverse it to get the contigs out.</a:t>
            </a:r>
          </a:p>
          <a:p>
            <a:endParaRPr lang="en-US" dirty="0"/>
          </a:p>
          <a:p>
            <a:endParaRPr lang="en-US" dirty="0"/>
          </a:p>
          <a:p>
            <a:endParaRPr lang="en-US" dirty="0"/>
          </a:p>
          <a:p>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25</a:t>
            </a:fld>
            <a:endParaRPr lang="en-US"/>
          </a:p>
        </p:txBody>
      </p:sp>
    </p:spTree>
    <p:extLst>
      <p:ext uri="{BB962C8B-B14F-4D97-AF65-F5344CB8AC3E}">
        <p14:creationId xmlns:p14="http://schemas.microsoft.com/office/powerpoint/2010/main" val="14304831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I will explain the second way to produce a graph from we can get contigs. This is by using the reads to create de Bruin graphs.</a:t>
            </a:r>
          </a:p>
          <a:p>
            <a:endParaRPr lang="en-US" dirty="0"/>
          </a:p>
          <a:p>
            <a:r>
              <a:rPr lang="en-US" dirty="0"/>
              <a:t>These were introduced when short reads came on the market, and was pushed forward by the introduction of Illumina reads that were 50 to 100 </a:t>
            </a:r>
            <a:r>
              <a:rPr lang="en-US" dirty="0" err="1"/>
              <a:t>nts</a:t>
            </a:r>
            <a:r>
              <a:rPr lang="en-US" dirty="0"/>
              <a:t> long</a:t>
            </a:r>
          </a:p>
          <a:p>
            <a:r>
              <a:rPr lang="en-US" dirty="0"/>
              <a:t>In this case, we have a lot of reads, and they are short, so putting them into an overlap graph as before first means </a:t>
            </a:r>
          </a:p>
          <a:p>
            <a:r>
              <a:rPr lang="en-US" dirty="0"/>
              <a:t>1 Doing a lot of all against all </a:t>
            </a:r>
            <a:r>
              <a:rPr lang="en-US" dirty="0" err="1"/>
              <a:t>comparions</a:t>
            </a:r>
            <a:r>
              <a:rPr lang="en-US" dirty="0"/>
              <a:t> and </a:t>
            </a:r>
          </a:p>
          <a:p>
            <a:r>
              <a:rPr lang="en-US" dirty="0"/>
              <a:t>2. The graph will become very big</a:t>
            </a:r>
          </a:p>
          <a:p>
            <a:endParaRPr lang="en-US" dirty="0"/>
          </a:p>
          <a:p>
            <a:r>
              <a:rPr lang="en-US" dirty="0"/>
              <a:t>So, instead we build a different type of graph. What we do here is that we take the reads and we chop them up into smaller pieces, k-</a:t>
            </a:r>
            <a:r>
              <a:rPr lang="en-US" dirty="0" err="1"/>
              <a:t>mers</a:t>
            </a:r>
            <a:r>
              <a:rPr lang="en-US" dirty="0"/>
              <a:t> as I mentioned earlier.</a:t>
            </a:r>
          </a:p>
          <a:p>
            <a:r>
              <a:rPr lang="en-US" dirty="0"/>
              <a:t>PUSH We then build a graph from this, where each node in the graph overlaps with its neighbors with k-1 nucleotides.</a:t>
            </a:r>
          </a:p>
          <a:p>
            <a:r>
              <a:rPr lang="en-US" dirty="0"/>
              <a:t>PUSH Let’s look at these two to confirm, we are at the beginning of the sequence. The first node then contains GAC, and the next one contains ACC</a:t>
            </a:r>
          </a:p>
          <a:p>
            <a:endParaRPr lang="en-US"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26</a:t>
            </a:fld>
            <a:endParaRPr lang="en-US"/>
          </a:p>
        </p:txBody>
      </p:sp>
    </p:spTree>
    <p:extLst>
      <p:ext uri="{BB962C8B-B14F-4D97-AF65-F5344CB8AC3E}">
        <p14:creationId xmlns:p14="http://schemas.microsoft.com/office/powerpoint/2010/main" val="5025925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before, we can then use this again to build the graph that we can get contigs from</a:t>
            </a:r>
          </a:p>
          <a:p>
            <a:endParaRPr lang="en-US" dirty="0"/>
          </a:p>
          <a:p>
            <a:r>
              <a:rPr lang="en-US" dirty="0"/>
              <a:t>In this case we get a different graph, but as you will see a bit later, this graph takes a lot less space in the memory of the computer</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27</a:t>
            </a:fld>
            <a:endParaRPr lang="en-US"/>
          </a:p>
        </p:txBody>
      </p:sp>
    </p:spTree>
    <p:extLst>
      <p:ext uri="{BB962C8B-B14F-4D97-AF65-F5344CB8AC3E}">
        <p14:creationId xmlns:p14="http://schemas.microsoft.com/office/powerpoint/2010/main" val="29431130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both cases, we now have a graph. To get the </a:t>
            </a:r>
            <a:r>
              <a:rPr lang="en-US" dirty="0" err="1"/>
              <a:t>contings</a:t>
            </a:r>
            <a:r>
              <a:rPr lang="en-US" dirty="0"/>
              <a:t> from this, we have to simplify the graph, and we need to add the scaffolding info to get the contiguity info we want. </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28</a:t>
            </a:fld>
            <a:endParaRPr lang="en-US"/>
          </a:p>
        </p:txBody>
      </p:sp>
    </p:spTree>
    <p:extLst>
      <p:ext uri="{BB962C8B-B14F-4D97-AF65-F5344CB8AC3E}">
        <p14:creationId xmlns:p14="http://schemas.microsoft.com/office/powerpoint/2010/main" val="788226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should here be noted that the read length that we have matters a lot for the results that we get. Here, we have an idealized </a:t>
            </a:r>
            <a:r>
              <a:rPr lang="en-US" dirty="0" err="1"/>
              <a:t>debruijn</a:t>
            </a:r>
            <a:r>
              <a:rPr lang="en-US" dirty="0"/>
              <a:t> assembly graph of the genome Bacillus </a:t>
            </a:r>
            <a:r>
              <a:rPr lang="en-US" dirty="0" err="1"/>
              <a:t>anthrasis</a:t>
            </a:r>
            <a:r>
              <a:rPr lang="en-US" dirty="0"/>
              <a:t> Ames. I.e. here they took this genome and chopped it into pieces (i.e. no errors), and they build de </a:t>
            </a:r>
            <a:r>
              <a:rPr lang="en-US" dirty="0" err="1"/>
              <a:t>bruijn</a:t>
            </a:r>
            <a:r>
              <a:rPr lang="en-US" dirty="0"/>
              <a:t> assembly graphs from that. As we can see, the shorter the reads are, the more complex the graph gets. </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29</a:t>
            </a:fld>
            <a:endParaRPr lang="en-US"/>
          </a:p>
        </p:txBody>
      </p:sp>
    </p:spTree>
    <p:extLst>
      <p:ext uri="{BB962C8B-B14F-4D97-AF65-F5344CB8AC3E}">
        <p14:creationId xmlns:p14="http://schemas.microsoft.com/office/powerpoint/2010/main" val="4193687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say that an assembly is a</a:t>
            </a:r>
          </a:p>
          <a:p>
            <a:pPr marL="171450" indent="-171450">
              <a:buFontTx/>
              <a:buChar char="-"/>
            </a:pPr>
            <a:r>
              <a:rPr lang="en-US" dirty="0"/>
              <a:t>Hierarchical data structure that</a:t>
            </a:r>
          </a:p>
          <a:p>
            <a:pPr marL="171450" indent="-171450">
              <a:buFontTx/>
              <a:buChar char="-"/>
            </a:pPr>
            <a:r>
              <a:rPr lang="en-US" dirty="0"/>
              <a:t>Maps the sequence data to a</a:t>
            </a:r>
          </a:p>
          <a:p>
            <a:pPr marL="171450" indent="-171450">
              <a:buFontTx/>
              <a:buChar char="-"/>
            </a:pPr>
            <a:r>
              <a:rPr lang="en-US" dirty="0"/>
              <a:t>Putative reconstruction of the target</a:t>
            </a:r>
          </a:p>
          <a:p>
            <a:pPr marL="171450" indent="-171450">
              <a:buFontTx/>
              <a:buChar char="-"/>
            </a:pPr>
            <a:endParaRPr lang="en-US" dirty="0"/>
          </a:p>
          <a:p>
            <a:pPr marL="0" indent="0">
              <a:buFontTx/>
              <a:buNone/>
            </a:pPr>
            <a:r>
              <a:rPr lang="en-US" dirty="0"/>
              <a:t>But, what does that actually mean?</a:t>
            </a:r>
          </a:p>
          <a:p>
            <a:pPr marL="171450" indent="-171450">
              <a:buFontTx/>
              <a:buChar char="-"/>
            </a:pPr>
            <a:endParaRPr lang="en-US" dirty="0"/>
          </a:p>
          <a:p>
            <a:pPr marL="0" indent="0">
              <a:buFontTx/>
              <a:buNone/>
            </a:pPr>
            <a:endParaRPr lang="en-US"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3</a:t>
            </a:fld>
            <a:endParaRPr lang="en-US"/>
          </a:p>
        </p:txBody>
      </p:sp>
    </p:spTree>
    <p:extLst>
      <p:ext uri="{BB962C8B-B14F-4D97-AF65-F5344CB8AC3E}">
        <p14:creationId xmlns:p14="http://schemas.microsoft.com/office/powerpoint/2010/main" val="17633306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the fortunate thing is that we now actually do have access to long reads.</a:t>
            </a:r>
          </a:p>
          <a:p>
            <a:endParaRPr lang="en-US" baseline="0" dirty="0"/>
          </a:p>
          <a:p>
            <a:r>
              <a:rPr lang="en-US" baseline="0" dirty="0"/>
              <a:t>This is a graph depicting the development of DNA sequencers the last couple of years.</a:t>
            </a:r>
          </a:p>
          <a:p>
            <a:r>
              <a:rPr lang="en-US" baseline="0" dirty="0"/>
              <a:t>X-axis: read length</a:t>
            </a:r>
          </a:p>
          <a:p>
            <a:r>
              <a:rPr lang="en-US" baseline="0" dirty="0"/>
              <a:t>Y-axis: how many bases we get out of it.</a:t>
            </a:r>
          </a:p>
          <a:p>
            <a:endParaRPr lang="en-US" baseline="0" dirty="0"/>
          </a:p>
          <a:p>
            <a:r>
              <a:rPr lang="en-US" baseline="0" dirty="0"/>
              <a:t>As you see here, this is where we find the first sequencer, the sanger sequencer. Long reads, but low output</a:t>
            </a:r>
          </a:p>
          <a:p>
            <a:r>
              <a:rPr lang="en-US" baseline="0" dirty="0"/>
              <a:t>Then we got the short read ones, with the GS FLX 454 machine being the first commercially successful ones</a:t>
            </a:r>
          </a:p>
          <a:p>
            <a:r>
              <a:rPr lang="en-US" baseline="0" dirty="0"/>
              <a:t>Then we got the </a:t>
            </a:r>
            <a:r>
              <a:rPr lang="en-US" baseline="0" dirty="0" err="1"/>
              <a:t>illumina</a:t>
            </a:r>
            <a:r>
              <a:rPr lang="en-US" baseline="0" dirty="0"/>
              <a:t> machines, which now dominate the market.</a:t>
            </a:r>
          </a:p>
          <a:p>
            <a:r>
              <a:rPr lang="en-US" baseline="0" dirty="0"/>
              <a:t>Now we’ve also started getting the long single molecule machines here, with </a:t>
            </a:r>
            <a:r>
              <a:rPr lang="en-US" baseline="0" dirty="0" err="1"/>
              <a:t>pacbio</a:t>
            </a:r>
            <a:r>
              <a:rPr lang="en-US" baseline="0" dirty="0"/>
              <a:t> and minion, these give very long reads, and as you can see, we get loads more output form them than the old sanger ones. </a:t>
            </a:r>
          </a:p>
        </p:txBody>
      </p:sp>
      <p:sp>
        <p:nvSpPr>
          <p:cNvPr id="4" name="Slide Number Placeholder 3"/>
          <p:cNvSpPr>
            <a:spLocks noGrp="1"/>
          </p:cNvSpPr>
          <p:nvPr>
            <p:ph type="sldNum" sz="quarter" idx="10"/>
          </p:nvPr>
        </p:nvSpPr>
        <p:spPr/>
        <p:txBody>
          <a:bodyPr/>
          <a:lstStyle/>
          <a:p>
            <a:fld id="{07754373-E6A5-044C-B78D-ED3494681483}" type="slidenum">
              <a:rPr lang="en-US" smtClean="0"/>
              <a:t>30</a:t>
            </a:fld>
            <a:endParaRPr lang="en-US"/>
          </a:p>
        </p:txBody>
      </p:sp>
    </p:spTree>
    <p:extLst>
      <p:ext uri="{BB962C8B-B14F-4D97-AF65-F5344CB8AC3E}">
        <p14:creationId xmlns:p14="http://schemas.microsoft.com/office/powerpoint/2010/main" val="1206058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a:t>Now, if we want to classify them, we thus get these categories</a:t>
            </a:r>
          </a:p>
        </p:txBody>
      </p:sp>
      <p:sp>
        <p:nvSpPr>
          <p:cNvPr id="4" name="Slide Number Placeholder 3"/>
          <p:cNvSpPr>
            <a:spLocks noGrp="1"/>
          </p:cNvSpPr>
          <p:nvPr>
            <p:ph type="sldNum" sz="quarter" idx="10"/>
          </p:nvPr>
        </p:nvSpPr>
        <p:spPr/>
        <p:txBody>
          <a:bodyPr/>
          <a:lstStyle/>
          <a:p>
            <a:fld id="{07754373-E6A5-044C-B78D-ED3494681483}" type="slidenum">
              <a:rPr lang="en-US" smtClean="0"/>
              <a:t>31</a:t>
            </a:fld>
            <a:endParaRPr lang="en-US"/>
          </a:p>
        </p:txBody>
      </p:sp>
    </p:spTree>
    <p:extLst>
      <p:ext uri="{BB962C8B-B14F-4D97-AF65-F5344CB8AC3E}">
        <p14:creationId xmlns:p14="http://schemas.microsoft.com/office/powerpoint/2010/main" val="1206058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32</a:t>
            </a:fld>
            <a:endParaRPr lang="en-US"/>
          </a:p>
        </p:txBody>
      </p:sp>
    </p:spTree>
    <p:extLst>
      <p:ext uri="{BB962C8B-B14F-4D97-AF65-F5344CB8AC3E}">
        <p14:creationId xmlns:p14="http://schemas.microsoft.com/office/powerpoint/2010/main" val="2324242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why is assembly really such a difficult problem?</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33</a:t>
            </a:fld>
            <a:endParaRPr lang="en-US"/>
          </a:p>
        </p:txBody>
      </p:sp>
    </p:spTree>
    <p:extLst>
      <p:ext uri="{BB962C8B-B14F-4D97-AF65-F5344CB8AC3E}">
        <p14:creationId xmlns:p14="http://schemas.microsoft.com/office/powerpoint/2010/main" val="426180625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one we’ve mentioned already, the repeat question. These break up the assembly since we can’t figure out where to put them. </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34</a:t>
            </a:fld>
            <a:endParaRPr lang="en-US"/>
          </a:p>
        </p:txBody>
      </p:sp>
    </p:spTree>
    <p:extLst>
      <p:ext uri="{BB962C8B-B14F-4D97-AF65-F5344CB8AC3E}">
        <p14:creationId xmlns:p14="http://schemas.microsoft.com/office/powerpoint/2010/main" val="324616675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problem is </a:t>
            </a:r>
            <a:r>
              <a:rPr lang="en-US" dirty="0" err="1"/>
              <a:t>diploidy</a:t>
            </a:r>
            <a:r>
              <a:rPr lang="en-US" dirty="0"/>
              <a:t>. We humans are diploid, with one chromosome each from our parents. However, these two aren’t completely PUSH identical. This complicates the assembly process</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35</a:t>
            </a:fld>
            <a:endParaRPr lang="en-US"/>
          </a:p>
        </p:txBody>
      </p:sp>
    </p:spTree>
    <p:extLst>
      <p:ext uri="{BB962C8B-B14F-4D97-AF65-F5344CB8AC3E}">
        <p14:creationId xmlns:p14="http://schemas.microsoft.com/office/powerpoint/2010/main" val="39096395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r>
              <a:rPr lang="en-US" dirty="0"/>
              <a:t>What we get, are polymorphic regions. These will for both methods give bubbles in the graph, and makes it more complicated to find the contigs and can break up the assembly. Depending on the level of heterozygosity, it can also be difficult to separate heterozygosity from errors in the sequenced reads.</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r>
              <a:rPr lang="en-US" dirty="0"/>
              <a:t>We also have other organisms that have other </a:t>
            </a:r>
            <a:r>
              <a:rPr lang="en-US" dirty="0" err="1"/>
              <a:t>prloidies</a:t>
            </a:r>
            <a:r>
              <a:rPr lang="en-US" dirty="0"/>
              <a:t>.</a:t>
            </a:r>
          </a:p>
          <a:p>
            <a:endParaRPr lang="en-US" dirty="0"/>
          </a:p>
          <a:p>
            <a:r>
              <a:rPr lang="en-US" dirty="0"/>
              <a:t>An example is strawberries, which can have 2-7 copies of their genome. That makes it quite difficult to deal with.</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but not least, there are lot of programs to choose from. Loads of different ways to do it.</a:t>
            </a:r>
          </a:p>
          <a:p>
            <a:endParaRPr lang="en-US" dirty="0"/>
          </a:p>
          <a:p>
            <a:r>
              <a:rPr lang="en-US" dirty="0"/>
              <a:t>It should also be noted that it has been shown that there is no one program out there that will always give the best results, no matter the dataset. That means that we need to try out multiple assemblers to see what will produce the best results on our data.</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39</a:t>
            </a:fld>
            <a:endParaRPr lang="en-US"/>
          </a:p>
        </p:txBody>
      </p:sp>
    </p:spTree>
    <p:extLst>
      <p:ext uri="{BB962C8B-B14F-4D97-AF65-F5344CB8AC3E}">
        <p14:creationId xmlns:p14="http://schemas.microsoft.com/office/powerpoint/2010/main" val="39036783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is what we mean with a hierarchical structure.</a:t>
            </a:r>
          </a:p>
          <a:p>
            <a:r>
              <a:rPr lang="en-US" dirty="0"/>
              <a:t>We have reads, from these reads we somehow create something we will call contigs, and these again are gathered into something called scaffolds.</a:t>
            </a:r>
          </a:p>
          <a:p>
            <a:r>
              <a:rPr lang="en-US" dirty="0"/>
              <a:t>Hierarchical structure here refers to that these are nested into each other, reads become contigs which become scaffolds. </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4</a:t>
            </a:fld>
            <a:endParaRPr lang="en-US"/>
          </a:p>
        </p:txBody>
      </p:sp>
    </p:spTree>
    <p:extLst>
      <p:ext uri="{BB962C8B-B14F-4D97-AF65-F5344CB8AC3E}">
        <p14:creationId xmlns:p14="http://schemas.microsoft.com/office/powerpoint/2010/main" val="11764424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to something slightly different. As you saw, if we have longer reads, lots of our troubles are solved.  However, this data is different than the data that we have dealt with so far, so we have to use different methods to deal with it.</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40</a:t>
            </a:fld>
            <a:endParaRPr lang="en-US"/>
          </a:p>
        </p:txBody>
      </p:sp>
    </p:spTree>
    <p:extLst>
      <p:ext uri="{BB962C8B-B14F-4D97-AF65-F5344CB8AC3E}">
        <p14:creationId xmlns:p14="http://schemas.microsoft.com/office/powerpoint/2010/main" val="13212826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PacBio</a:t>
            </a:r>
            <a:r>
              <a:rPr lang="en-US" dirty="0"/>
              <a:t> is the main producer of long read data today. </a:t>
            </a:r>
          </a:p>
          <a:p>
            <a:endParaRPr lang="en-US" dirty="0"/>
          </a:p>
          <a:p>
            <a:r>
              <a:rPr lang="en-US" dirty="0" err="1"/>
              <a:t>Pacbio</a:t>
            </a:r>
            <a:r>
              <a:rPr lang="en-US" dirty="0"/>
              <a:t>: two ways of sequencing, Standard, and Circular Consensus.</a:t>
            </a:r>
          </a:p>
          <a:p>
            <a:endParaRPr lang="en-US" dirty="0"/>
          </a:p>
          <a:p>
            <a:r>
              <a:rPr lang="nb-NO" sz="1200" b="1" i="1" u="none" strike="noStrike" kern="1200" baseline="0" dirty="0">
                <a:solidFill>
                  <a:schemeClr val="tx1"/>
                </a:solidFill>
                <a:latin typeface="+mn-lt"/>
                <a:ea typeface="+mn-ea"/>
                <a:cs typeface="+mn-cs"/>
              </a:rPr>
              <a:t>Standard sequencing</a:t>
            </a:r>
          </a:p>
          <a:p>
            <a:r>
              <a:rPr lang="en-US" sz="1200" b="0" i="0" u="none" strike="noStrike" kern="1200" baseline="0" dirty="0">
                <a:solidFill>
                  <a:schemeClr val="tx1"/>
                </a:solidFill>
                <a:latin typeface="+mn-lt"/>
                <a:ea typeface="+mn-ea"/>
                <a:cs typeface="+mn-cs"/>
              </a:rPr>
              <a:t>– Long inserts so that the polymerase can synthesize along a single strand</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PUSH</a:t>
            </a:r>
          </a:p>
          <a:p>
            <a:endParaRPr lang="en-US" sz="1200" b="0" i="0" u="none" strike="noStrike" kern="1200" baseline="0" dirty="0">
              <a:solidFill>
                <a:schemeClr val="tx1"/>
              </a:solidFill>
              <a:latin typeface="+mn-lt"/>
              <a:ea typeface="+mn-ea"/>
              <a:cs typeface="+mn-cs"/>
            </a:endParaRPr>
          </a:p>
          <a:p>
            <a:r>
              <a:rPr lang="nb-NO" sz="1200" b="1" i="1" u="none" strike="noStrike" kern="1200" baseline="0" dirty="0">
                <a:solidFill>
                  <a:schemeClr val="tx1"/>
                </a:solidFill>
                <a:latin typeface="+mn-lt"/>
                <a:ea typeface="+mn-ea"/>
                <a:cs typeface="+mn-cs"/>
              </a:rPr>
              <a:t>Circular consensus sequencing</a:t>
            </a:r>
          </a:p>
          <a:p>
            <a:r>
              <a:rPr lang="en-US" sz="1200" b="0" i="0" u="none" strike="noStrike" kern="1200" baseline="0" dirty="0">
                <a:solidFill>
                  <a:schemeClr val="tx1"/>
                </a:solidFill>
                <a:latin typeface="+mn-lt"/>
                <a:ea typeface="+mn-ea"/>
                <a:cs typeface="+mn-cs"/>
              </a:rPr>
              <a:t>– Short inserts, so polymerase can continue around the entire </a:t>
            </a:r>
            <a:r>
              <a:rPr lang="en-US" sz="1200" b="0" i="0" u="none" strike="noStrike" kern="1200" baseline="0" dirty="0" err="1">
                <a:solidFill>
                  <a:schemeClr val="tx1"/>
                </a:solidFill>
                <a:latin typeface="+mn-lt"/>
                <a:ea typeface="+mn-ea"/>
                <a:cs typeface="+mn-cs"/>
              </a:rPr>
              <a:t>SMRTbell</a:t>
            </a:r>
            <a:r>
              <a:rPr lang="en-US" sz="1200" b="0" i="0" u="none" strike="noStrike" kern="1200" baseline="0" dirty="0">
                <a:solidFill>
                  <a:schemeClr val="tx1"/>
                </a:solidFill>
                <a:latin typeface="+mn-lt"/>
                <a:ea typeface="+mn-ea"/>
                <a:cs typeface="+mn-cs"/>
              </a:rPr>
              <a:t> multiple</a:t>
            </a:r>
          </a:p>
          <a:p>
            <a:r>
              <a:rPr lang="en-US" sz="1200" b="0" i="0" u="none" strike="noStrike" kern="1200" baseline="0" dirty="0">
                <a:solidFill>
                  <a:schemeClr val="tx1"/>
                </a:solidFill>
                <a:latin typeface="+mn-lt"/>
                <a:ea typeface="+mn-ea"/>
                <a:cs typeface="+mn-cs"/>
              </a:rPr>
              <a:t>times and generate multiple sub-reads from the same single molecule.</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41</a:t>
            </a:fld>
            <a:endParaRPr lang="en-US"/>
          </a:p>
        </p:txBody>
      </p:sp>
    </p:spTree>
    <p:extLst>
      <p:ext uri="{BB962C8B-B14F-4D97-AF65-F5344CB8AC3E}">
        <p14:creationId xmlns:p14="http://schemas.microsoft.com/office/powerpoint/2010/main" val="314401153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Can use these reads in many ways, </a:t>
            </a:r>
            <a:r>
              <a:rPr lang="en-US" sz="1200" b="0" i="0" u="none" strike="noStrike" kern="1200" baseline="0" dirty="0" err="1">
                <a:solidFill>
                  <a:schemeClr val="tx1"/>
                </a:solidFill>
                <a:latin typeface="+mn-lt"/>
                <a:ea typeface="+mn-ea"/>
                <a:cs typeface="+mn-cs"/>
              </a:rPr>
              <a:t>denovo</a:t>
            </a:r>
            <a:r>
              <a:rPr lang="en-US" sz="1200" b="0" i="0" u="none" strike="noStrike" kern="1200" baseline="0" dirty="0">
                <a:solidFill>
                  <a:schemeClr val="tx1"/>
                </a:solidFill>
                <a:latin typeface="+mn-lt"/>
                <a:ea typeface="+mn-ea"/>
                <a:cs typeface="+mn-cs"/>
              </a:rPr>
              <a:t> and smart scaffolding the two most common ones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De novo assembly of SMRT-reads</a:t>
            </a:r>
          </a:p>
          <a:p>
            <a:r>
              <a:rPr lang="nb-NO" sz="1200" b="0" i="0" u="none" strike="noStrike" kern="1200" baseline="0" dirty="0">
                <a:solidFill>
                  <a:schemeClr val="tx1"/>
                </a:solidFill>
                <a:latin typeface="+mn-lt"/>
                <a:ea typeface="+mn-ea"/>
                <a:cs typeface="+mn-cs"/>
              </a:rPr>
              <a:t>– </a:t>
            </a:r>
            <a:r>
              <a:rPr lang="nb-NO" sz="1200" b="0" i="0" u="none" strike="noStrike" kern="1200" baseline="0" dirty="0" err="1">
                <a:solidFill>
                  <a:schemeClr val="tx1"/>
                </a:solidFill>
                <a:latin typeface="+mn-lt"/>
                <a:ea typeface="+mn-ea"/>
                <a:cs typeface="+mn-cs"/>
              </a:rPr>
              <a:t>Use</a:t>
            </a:r>
            <a:r>
              <a:rPr lang="nb-NO" sz="1200" b="0" i="0" u="none" strike="noStrike" kern="1200" baseline="0" dirty="0">
                <a:solidFill>
                  <a:schemeClr val="tx1"/>
                </a:solidFill>
                <a:latin typeface="+mn-lt"/>
                <a:ea typeface="+mn-ea"/>
                <a:cs typeface="+mn-cs"/>
              </a:rPr>
              <a:t> </a:t>
            </a:r>
            <a:r>
              <a:rPr lang="nb-NO" sz="1200" b="0" i="0" u="none" strike="noStrike" kern="1200" baseline="0" dirty="0" err="1">
                <a:solidFill>
                  <a:schemeClr val="tx1"/>
                </a:solidFill>
                <a:latin typeface="+mn-lt"/>
                <a:ea typeface="+mn-ea"/>
                <a:cs typeface="+mn-cs"/>
              </a:rPr>
              <a:t>reads</a:t>
            </a:r>
            <a:r>
              <a:rPr lang="nb-NO" sz="1200" b="0" i="0" u="none" strike="noStrike" kern="1200" baseline="0" dirty="0">
                <a:solidFill>
                  <a:schemeClr val="tx1"/>
                </a:solidFill>
                <a:latin typeface="+mn-lt"/>
                <a:ea typeface="+mn-ea"/>
                <a:cs typeface="+mn-cs"/>
              </a:rPr>
              <a:t> </a:t>
            </a:r>
            <a:r>
              <a:rPr lang="nb-NO" sz="1200" b="0" i="0" u="none" strike="noStrike" kern="1200" baseline="0" dirty="0" err="1">
                <a:solidFill>
                  <a:schemeClr val="tx1"/>
                </a:solidFill>
                <a:latin typeface="+mn-lt"/>
                <a:ea typeface="+mn-ea"/>
                <a:cs typeface="+mn-cs"/>
              </a:rPr>
              <a:t>directly</a:t>
            </a:r>
            <a:r>
              <a:rPr lang="nb-NO" sz="1200" b="0" i="0" u="none" strike="noStrike" kern="1200" baseline="0" dirty="0">
                <a:solidFill>
                  <a:schemeClr val="tx1"/>
                </a:solidFill>
                <a:latin typeface="+mn-lt"/>
                <a:ea typeface="+mn-ea"/>
                <a:cs typeface="+mn-cs"/>
              </a:rPr>
              <a:t> to </a:t>
            </a:r>
            <a:r>
              <a:rPr lang="nb-NO" sz="1200" b="0" i="0" u="none" strike="noStrike" kern="1200" baseline="0" dirty="0" err="1">
                <a:solidFill>
                  <a:schemeClr val="tx1"/>
                </a:solidFill>
                <a:latin typeface="+mn-lt"/>
                <a:ea typeface="+mn-ea"/>
                <a:cs typeface="+mn-cs"/>
              </a:rPr>
              <a:t>assemble</a:t>
            </a:r>
            <a:endParaRPr lang="nb-NO"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 Long reads to span repeats</a:t>
            </a:r>
          </a:p>
          <a:p>
            <a:r>
              <a:rPr lang="nb-NO" sz="1200" b="0" i="0" u="none" strike="noStrike" kern="1200" baseline="0" dirty="0">
                <a:solidFill>
                  <a:schemeClr val="tx1"/>
                </a:solidFill>
                <a:latin typeface="+mn-lt"/>
                <a:ea typeface="+mn-ea"/>
                <a:cs typeface="+mn-cs"/>
              </a:rPr>
              <a:t>• Challenges</a:t>
            </a:r>
          </a:p>
          <a:p>
            <a:r>
              <a:rPr lang="en-US" sz="1200" b="0" i="0" u="none" strike="noStrike" kern="1200" baseline="0" dirty="0">
                <a:solidFill>
                  <a:schemeClr val="tx1"/>
                </a:solidFill>
                <a:latin typeface="+mn-lt"/>
                <a:ea typeface="+mn-ea"/>
                <a:cs typeface="+mn-cs"/>
              </a:rPr>
              <a:t>– 15% error rate per read equates to ~30% error rate per overlap</a:t>
            </a:r>
          </a:p>
          <a:p>
            <a:r>
              <a:rPr lang="en-US" sz="1200" b="0" i="0" u="none" strike="noStrike" kern="1200" baseline="0" dirty="0">
                <a:solidFill>
                  <a:schemeClr val="tx1"/>
                </a:solidFill>
                <a:latin typeface="+mn-lt"/>
                <a:ea typeface="+mn-ea"/>
                <a:cs typeface="+mn-cs"/>
              </a:rPr>
              <a:t>– CCS reads as shorter, but higher quality reads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PUSH</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err="1">
                <a:solidFill>
                  <a:schemeClr val="tx1"/>
                </a:solidFill>
                <a:latin typeface="+mn-lt"/>
                <a:ea typeface="+mn-ea"/>
                <a:cs typeface="+mn-cs"/>
              </a:rPr>
              <a:t>Smrt</a:t>
            </a:r>
            <a:r>
              <a:rPr lang="en-US" sz="1200" b="0" i="0" u="none" strike="noStrike" kern="1200" baseline="0" dirty="0">
                <a:solidFill>
                  <a:schemeClr val="tx1"/>
                </a:solidFill>
                <a:latin typeface="+mn-lt"/>
                <a:ea typeface="+mn-ea"/>
                <a:cs typeface="+mn-cs"/>
              </a:rPr>
              <a:t>-Scaffolding</a:t>
            </a:r>
          </a:p>
          <a:p>
            <a:r>
              <a:rPr lang="en-US" sz="1200" b="0" i="0" u="none" strike="noStrike" kern="1200" baseline="0" dirty="0">
                <a:solidFill>
                  <a:schemeClr val="tx1"/>
                </a:solidFill>
                <a:latin typeface="+mn-lt"/>
                <a:ea typeface="+mn-ea"/>
                <a:cs typeface="+mn-cs"/>
              </a:rPr>
              <a:t>Have contigs from short reads</a:t>
            </a:r>
          </a:p>
          <a:p>
            <a:r>
              <a:rPr lang="en-US" sz="1200" b="0" i="0" u="none" strike="noStrike" kern="1200" baseline="0" dirty="0">
                <a:solidFill>
                  <a:schemeClr val="tx1"/>
                </a:solidFill>
                <a:latin typeface="+mn-lt"/>
                <a:ea typeface="+mn-ea"/>
                <a:cs typeface="+mn-cs"/>
              </a:rPr>
              <a:t>Use long reads (or strobe reads) to link high quality </a:t>
            </a:r>
            <a:r>
              <a:rPr lang="nb-NO" sz="1200" b="0" i="0" u="none" strike="noStrike" kern="1200" baseline="0" dirty="0" err="1">
                <a:solidFill>
                  <a:schemeClr val="tx1"/>
                </a:solidFill>
                <a:latin typeface="+mn-lt"/>
                <a:ea typeface="+mn-ea"/>
                <a:cs typeface="+mn-cs"/>
              </a:rPr>
              <a:t>contigs</a:t>
            </a:r>
            <a:r>
              <a:rPr lang="nb-NO" sz="1200" b="0" i="0" u="none" strike="noStrike" kern="1200" baseline="0" dirty="0">
                <a:solidFill>
                  <a:schemeClr val="tx1"/>
                </a:solidFill>
                <a:latin typeface="+mn-lt"/>
                <a:ea typeface="+mn-ea"/>
                <a:cs typeface="+mn-cs"/>
              </a:rPr>
              <a:t> from short reads</a:t>
            </a:r>
          </a:p>
          <a:p>
            <a:r>
              <a:rPr lang="en-US" sz="1200" b="0" i="0" u="none" strike="noStrike" kern="1200" baseline="0" dirty="0">
                <a:solidFill>
                  <a:schemeClr val="tx1"/>
                </a:solidFill>
                <a:latin typeface="+mn-lt"/>
                <a:ea typeface="+mn-ea"/>
                <a:cs typeface="+mn-cs"/>
              </a:rPr>
              <a:t>– Long reads (orange) span repetitive short-read contig (red)</a:t>
            </a:r>
          </a:p>
          <a:p>
            <a:r>
              <a:rPr lang="en-US" sz="1200" b="0" i="0" u="none" strike="noStrike" kern="1200" baseline="0" dirty="0">
                <a:solidFill>
                  <a:schemeClr val="tx1"/>
                </a:solidFill>
                <a:latin typeface="+mn-lt"/>
                <a:ea typeface="+mn-ea"/>
                <a:cs typeface="+mn-cs"/>
              </a:rPr>
              <a:t>– Doesn’t need very high coverage nor accuracy of long reads</a:t>
            </a:r>
          </a:p>
          <a:p>
            <a:r>
              <a:rPr lang="nb-NO" sz="1200" b="0" i="0" u="none" strike="noStrike" kern="1200" baseline="0" dirty="0">
                <a:solidFill>
                  <a:schemeClr val="tx1"/>
                </a:solidFill>
                <a:latin typeface="+mn-lt"/>
                <a:ea typeface="+mn-ea"/>
                <a:cs typeface="+mn-cs"/>
              </a:rPr>
              <a:t>• Challenges</a:t>
            </a:r>
          </a:p>
          <a:p>
            <a:r>
              <a:rPr lang="en-US" sz="1200" b="0" i="0" u="none" strike="noStrike" kern="1200" baseline="0" dirty="0">
                <a:solidFill>
                  <a:schemeClr val="tx1"/>
                </a:solidFill>
                <a:latin typeface="+mn-lt"/>
                <a:ea typeface="+mn-ea"/>
                <a:cs typeface="+mn-cs"/>
              </a:rPr>
              <a:t>– Creating good short read assembly</a:t>
            </a:r>
          </a:p>
          <a:p>
            <a:r>
              <a:rPr lang="en-US" sz="1200" b="0" i="0" u="none" strike="noStrike" kern="1200" baseline="0" dirty="0">
                <a:solidFill>
                  <a:schemeClr val="tx1"/>
                </a:solidFill>
                <a:latin typeface="+mn-lt"/>
                <a:ea typeface="+mn-ea"/>
                <a:cs typeface="+mn-cs"/>
              </a:rPr>
              <a:t>– Properly aligning reads to contigs</a:t>
            </a:r>
          </a:p>
          <a:p>
            <a:r>
              <a:rPr lang="nb-NO" sz="1200" b="0" i="0" u="none" strike="noStrike" kern="1200" baseline="0" dirty="0">
                <a:solidFill>
                  <a:schemeClr val="tx1"/>
                </a:solidFill>
                <a:latin typeface="+mn-lt"/>
                <a:ea typeface="+mn-ea"/>
                <a:cs typeface="+mn-cs"/>
              </a:rPr>
              <a:t>– Untangling complex repeats</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42</a:t>
            </a:fld>
            <a:endParaRPr lang="en-US"/>
          </a:p>
        </p:txBody>
      </p:sp>
    </p:spTree>
    <p:extLst>
      <p:ext uri="{BB962C8B-B14F-4D97-AF65-F5344CB8AC3E}">
        <p14:creationId xmlns:p14="http://schemas.microsoft.com/office/powerpoint/2010/main" val="41466047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 big issue here is that the reads are error-prone</a:t>
            </a:r>
          </a:p>
          <a:p>
            <a:r>
              <a:rPr lang="en-US" dirty="0"/>
              <a:t>We can deal with that in one of two ways.</a:t>
            </a:r>
          </a:p>
          <a:p>
            <a:endParaRPr lang="en-US" dirty="0"/>
          </a:p>
          <a:p>
            <a:r>
              <a:rPr lang="en-US" dirty="0"/>
              <a:t>The first one is to use short read data to correct the long reads. We map the short reads onto the long reads and thus we get high quality long reads.</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43</a:t>
            </a:fld>
            <a:endParaRPr lang="en-US"/>
          </a:p>
        </p:txBody>
      </p:sp>
    </p:spTree>
    <p:extLst>
      <p:ext uri="{BB962C8B-B14F-4D97-AF65-F5344CB8AC3E}">
        <p14:creationId xmlns:p14="http://schemas.microsoft.com/office/powerpoint/2010/main" val="26014633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Option two depends only on long reads. For this we use the shorter reads in the data set to correct the longest ones. We have to use different mapping programs for this, because of the higher rate.</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44</a:t>
            </a:fld>
            <a:endParaRPr lang="en-US"/>
          </a:p>
        </p:txBody>
      </p:sp>
    </p:spTree>
    <p:extLst>
      <p:ext uri="{BB962C8B-B14F-4D97-AF65-F5344CB8AC3E}">
        <p14:creationId xmlns:p14="http://schemas.microsoft.com/office/powerpoint/2010/main" val="38200838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Inspired by this we now have methods to create assemblies using only long read data, this follows what we would call a hierarchical approach. </a:t>
            </a:r>
          </a:p>
          <a:p>
            <a:endParaRPr lang="en-US" sz="1200" b="0" i="0" kern="1200" dirty="0">
              <a:solidFill>
                <a:schemeClr val="tx1"/>
              </a:solidFill>
              <a:effectLst/>
              <a:latin typeface="+mn-lt"/>
              <a:ea typeface="+mn-ea"/>
              <a:cs typeface="+mn-cs"/>
            </a:endParaRPr>
          </a:p>
          <a:p>
            <a:pPr marL="228600" indent="-228600">
              <a:buAutoNum type="arabicParenBoth"/>
            </a:pPr>
            <a:r>
              <a:rPr lang="en-US" sz="1200" b="0" i="0" kern="1200" dirty="0">
                <a:solidFill>
                  <a:schemeClr val="tx1"/>
                </a:solidFill>
                <a:effectLst/>
                <a:latin typeface="+mn-lt"/>
                <a:ea typeface="+mn-ea"/>
                <a:cs typeface="+mn-cs"/>
              </a:rPr>
              <a:t>Select the longest sequencing reads as a seeding sequence data set. </a:t>
            </a:r>
          </a:p>
          <a:p>
            <a:pPr marL="228600" indent="-228600">
              <a:buAutoNum type="arabicParenBoth"/>
            </a:pPr>
            <a:r>
              <a:rPr lang="en-US" sz="1200" b="0" i="0" kern="1200" dirty="0">
                <a:solidFill>
                  <a:schemeClr val="tx1"/>
                </a:solidFill>
                <a:effectLst/>
                <a:latin typeface="+mn-lt"/>
                <a:ea typeface="+mn-ea"/>
                <a:cs typeface="+mn-cs"/>
              </a:rPr>
              <a:t>(2) Use each seeding sequence as a reference to recruit shorter reads, and preassemble reads through a consensus procedure. </a:t>
            </a:r>
          </a:p>
          <a:p>
            <a:pPr marL="228600" indent="-228600">
              <a:buAutoNum type="arabicParenBoth"/>
            </a:pPr>
            <a:r>
              <a:rPr lang="en-US" sz="1200" b="0" i="0" kern="1200" dirty="0">
                <a:solidFill>
                  <a:schemeClr val="tx1"/>
                </a:solidFill>
                <a:effectLst/>
                <a:latin typeface="+mn-lt"/>
                <a:ea typeface="+mn-ea"/>
                <a:cs typeface="+mn-cs"/>
              </a:rPr>
              <a:t>(3) Assemble the preassembled reads using an off-the-shelf assembler that can accept long reads. </a:t>
            </a:r>
          </a:p>
          <a:p>
            <a:pPr marL="228600" indent="-228600">
              <a:buAutoNum type="arabicParenBoth"/>
            </a:pPr>
            <a:r>
              <a:rPr lang="en-US" sz="1200" b="0" i="0" kern="1200">
                <a:solidFill>
                  <a:schemeClr val="tx1"/>
                </a:solidFill>
                <a:effectLst/>
                <a:latin typeface="+mn-lt"/>
                <a:ea typeface="+mn-ea"/>
                <a:cs typeface="+mn-cs"/>
              </a:rPr>
              <a:t>(</a:t>
            </a:r>
            <a:r>
              <a:rPr lang="en-US" sz="1200" b="0" i="0" kern="1200" dirty="0">
                <a:solidFill>
                  <a:schemeClr val="tx1"/>
                </a:solidFill>
                <a:effectLst/>
                <a:latin typeface="+mn-lt"/>
                <a:ea typeface="+mn-ea"/>
                <a:cs typeface="+mn-cs"/>
              </a:rPr>
              <a:t>4) Refine the assembly using all initial read data to generate the final consensus that represents the genome. </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45</a:t>
            </a:fld>
            <a:endParaRPr lang="en-US"/>
          </a:p>
        </p:txBody>
      </p:sp>
    </p:spTree>
    <p:extLst>
      <p:ext uri="{BB962C8B-B14F-4D97-AF65-F5344CB8AC3E}">
        <p14:creationId xmlns:p14="http://schemas.microsoft.com/office/powerpoint/2010/main" val="2675931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based on previous lectures, you know that reads stem from shotgun sequencing. </a:t>
            </a:r>
          </a:p>
          <a:p>
            <a:r>
              <a:rPr lang="en-US" dirty="0"/>
              <a:t>To recap, we take DNA, and we fragment it.</a:t>
            </a:r>
          </a:p>
          <a:p>
            <a:endParaRPr lang="en-US" dirty="0"/>
          </a:p>
          <a:p>
            <a:r>
              <a:rPr lang="en-US" dirty="0"/>
              <a:t>PUSH</a:t>
            </a:r>
          </a:p>
          <a:p>
            <a:r>
              <a:rPr lang="en-US" dirty="0"/>
              <a:t>We the sequence sort pieces of these fragments, in case of paired end reads, we get one read from each end of each fragment. </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5</a:t>
            </a:fld>
            <a:endParaRPr lang="en-US"/>
          </a:p>
        </p:txBody>
      </p:sp>
    </p:spTree>
    <p:extLst>
      <p:ext uri="{BB962C8B-B14F-4D97-AF65-F5344CB8AC3E}">
        <p14:creationId xmlns:p14="http://schemas.microsoft.com/office/powerpoint/2010/main" val="1333981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6</a:t>
            </a:fld>
            <a:endParaRPr lang="en-US"/>
          </a:p>
        </p:txBody>
      </p:sp>
    </p:spTree>
    <p:extLst>
      <p:ext uri="{BB962C8B-B14F-4D97-AF65-F5344CB8AC3E}">
        <p14:creationId xmlns:p14="http://schemas.microsoft.com/office/powerpoint/2010/main" val="2031980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now that we have the reads sorted, we go on to contigs</a:t>
            </a:r>
          </a:p>
          <a:p>
            <a:endParaRPr lang="en-US" dirty="0"/>
          </a:p>
          <a:p>
            <a:r>
              <a:rPr lang="en-US" dirty="0"/>
              <a:t>What happens is that we take the reads, and we make a multiple alignment of them. That entails finding out where the reads overlap, where they are the same. From this multiple alignment we can get a consensus sequence, and this consensus sequence then becomes our contig. </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7</a:t>
            </a:fld>
            <a:endParaRPr lang="en-US"/>
          </a:p>
        </p:txBody>
      </p:sp>
    </p:spTree>
    <p:extLst>
      <p:ext uri="{BB962C8B-B14F-4D97-AF65-F5344CB8AC3E}">
        <p14:creationId xmlns:p14="http://schemas.microsoft.com/office/powerpoint/2010/main" val="8822340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if everything was ideal, an assembly program should be able to reconstruct one contig for every chromosome of the genome that was sequenced. However, this usually doesn’t happen, quite frequently we get a lot of contigs.</a:t>
            </a:r>
          </a:p>
          <a:p>
            <a:endParaRPr lang="en-US" dirty="0"/>
          </a:p>
          <a:p>
            <a:r>
              <a:rPr lang="en-US" dirty="0"/>
              <a:t>Several factors here</a:t>
            </a:r>
            <a:r>
              <a:rPr lang="nb-NO" dirty="0"/>
              <a:t>:</a:t>
            </a:r>
          </a:p>
          <a:p>
            <a:pPr marL="171450" indent="-171450">
              <a:buFontTx/>
              <a:buChar char="-"/>
            </a:pPr>
            <a:r>
              <a:rPr lang="nb-NO" dirty="0"/>
              <a:t>non-zero probability that there are regions of a chromosome that hasn’t been sequenced at all</a:t>
            </a:r>
          </a:p>
          <a:p>
            <a:pPr marL="171450" indent="-171450">
              <a:buFontTx/>
              <a:buChar char="-"/>
            </a:pPr>
            <a:r>
              <a:rPr lang="en-US" dirty="0"/>
              <a:t>A</a:t>
            </a:r>
            <a:r>
              <a:rPr lang="nb-NO" dirty="0"/>
              <a:t>lso un-evenness of sequencing along the chromosome – assembly programs like even and good coverage</a:t>
            </a:r>
          </a:p>
          <a:p>
            <a:pPr marL="0" indent="0">
              <a:buFontTx/>
              <a:buNone/>
            </a:pPr>
            <a:endParaRPr lang="en-US" dirty="0"/>
          </a:p>
          <a:p>
            <a:pPr marL="0" indent="0">
              <a:buFontTx/>
              <a:buNone/>
            </a:pPr>
            <a:r>
              <a:rPr lang="en-US" dirty="0"/>
              <a:t>H</a:t>
            </a:r>
            <a:r>
              <a:rPr lang="nb-NO" dirty="0"/>
              <a:t>owever, biggest issue is </a:t>
            </a:r>
            <a:r>
              <a:rPr lang="nb-NO" dirty="0" err="1"/>
              <a:t>repeats</a:t>
            </a:r>
            <a:r>
              <a:rPr lang="nb-NO" dirty="0"/>
              <a:t>: PUSH</a:t>
            </a:r>
          </a:p>
          <a:p>
            <a:pPr marL="171450" indent="-171450">
              <a:buFontTx/>
              <a:buChar char="-"/>
            </a:pPr>
            <a:r>
              <a:rPr lang="en-US" dirty="0"/>
              <a:t>Regions of the genome that are identical or nearly identical</a:t>
            </a:r>
          </a:p>
          <a:p>
            <a:pPr marL="171450" indent="-171450">
              <a:buFontTx/>
              <a:buChar char="-"/>
            </a:pPr>
            <a:r>
              <a:rPr lang="en-US" dirty="0"/>
              <a:t>If reads are shorter than the regions, we have no way of sorting out which read belongs to which part of the sequence</a:t>
            </a:r>
          </a:p>
          <a:p>
            <a:pPr marL="0" indent="0">
              <a:buFontTx/>
              <a:buNone/>
            </a:pPr>
            <a:endParaRPr lang="en-US" dirty="0"/>
          </a:p>
          <a:p>
            <a:pPr marL="0" indent="0">
              <a:buFontTx/>
              <a:buNone/>
            </a:pPr>
            <a:r>
              <a:rPr lang="en-US" dirty="0"/>
              <a:t>Consequence: during assembly, these regions get collapsed – we get one contig with the repeat, and the other stuff in one or maybe more contigs.</a:t>
            </a:r>
          </a:p>
        </p:txBody>
      </p:sp>
      <p:sp>
        <p:nvSpPr>
          <p:cNvPr id="4" name="Slide Number Placeholder 3"/>
          <p:cNvSpPr>
            <a:spLocks noGrp="1"/>
          </p:cNvSpPr>
          <p:nvPr>
            <p:ph type="sldNum" sz="quarter" idx="10"/>
          </p:nvPr>
        </p:nvSpPr>
        <p:spPr/>
        <p:txBody>
          <a:bodyPr/>
          <a:lstStyle/>
          <a:p>
            <a:fld id="{34DC939A-4F4D-2448-A36A-75AA145DADFE}" type="slidenum">
              <a:rPr lang="en-US" smtClean="0"/>
              <a:pPr/>
              <a:t>8</a:t>
            </a:fld>
            <a:endParaRPr lang="en-US"/>
          </a:p>
        </p:txBody>
      </p:sp>
    </p:spTree>
    <p:extLst>
      <p:ext uri="{BB962C8B-B14F-4D97-AF65-F5344CB8AC3E}">
        <p14:creationId xmlns:p14="http://schemas.microsoft.com/office/powerpoint/2010/main" val="2014254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question then becomes, what can we do to alleviate this problem?</a:t>
            </a:r>
          </a:p>
          <a:p>
            <a:endParaRPr lang="en-US" dirty="0"/>
          </a:p>
          <a:p>
            <a:r>
              <a:rPr lang="en-US" dirty="0"/>
              <a:t>Question: If you look at this drawing, can you see any way of doing this? can any of you think of a way of doing that?</a:t>
            </a:r>
            <a:endParaRPr lang="nb-NO"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9</a:t>
            </a:fld>
            <a:endParaRPr lang="en-US"/>
          </a:p>
        </p:txBody>
      </p:sp>
    </p:spTree>
    <p:extLst>
      <p:ext uri="{BB962C8B-B14F-4D97-AF65-F5344CB8AC3E}">
        <p14:creationId xmlns:p14="http://schemas.microsoft.com/office/powerpoint/2010/main" val="1429510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a:t>Click to edit Master subtitle style</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9/11/2017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9/11/2017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9/11/2017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idx="1"/>
          </p:nvPr>
        </p:nvSpPr>
        <p:spPr/>
        <p:txBody>
          <a:body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9/11/2017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a:t>Click to edit Master text styles</a:t>
            </a:r>
          </a:p>
        </p:txBody>
      </p:sp>
      <p:sp>
        <p:nvSpPr>
          <p:cNvPr id="4" name="Date Placeholder 3"/>
          <p:cNvSpPr>
            <a:spLocks noGrp="1"/>
          </p:cNvSpPr>
          <p:nvPr>
            <p:ph type="dt" sz="half" idx="10"/>
          </p:nvPr>
        </p:nvSpPr>
        <p:spPr/>
        <p:txBody>
          <a:bodyPr/>
          <a:lstStyle/>
          <a:p>
            <a:fld id="{A4AAEA4C-2FC0-8F41-AA8D-DA93A16F9072}" type="datetimeFigureOut">
              <a:rPr lang="en-US" smtClean="0"/>
              <a:pPr/>
              <a:t>9/11/2017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Date Placeholder 4"/>
          <p:cNvSpPr>
            <a:spLocks noGrp="1"/>
          </p:cNvSpPr>
          <p:nvPr>
            <p:ph type="dt" sz="half" idx="10"/>
          </p:nvPr>
        </p:nvSpPr>
        <p:spPr/>
        <p:txBody>
          <a:bodyPr/>
          <a:lstStyle/>
          <a:p>
            <a:fld id="{A4AAEA4C-2FC0-8F41-AA8D-DA93A16F9072}" type="datetimeFigureOut">
              <a:rPr lang="en-US" smtClean="0"/>
              <a:pPr/>
              <a:t>9/11/2017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7" name="Date Placeholder 6"/>
          <p:cNvSpPr>
            <a:spLocks noGrp="1"/>
          </p:cNvSpPr>
          <p:nvPr>
            <p:ph type="dt" sz="half" idx="10"/>
          </p:nvPr>
        </p:nvSpPr>
        <p:spPr/>
        <p:txBody>
          <a:bodyPr/>
          <a:lstStyle/>
          <a:p>
            <a:fld id="{A4AAEA4C-2FC0-8F41-AA8D-DA93A16F9072}" type="datetimeFigureOut">
              <a:rPr lang="en-US" smtClean="0"/>
              <a:pPr/>
              <a:t>9/11/2017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Click to edit Master title style</a:t>
            </a:r>
            <a:endParaRPr lang="en-US"/>
          </a:p>
        </p:txBody>
      </p:sp>
      <p:sp>
        <p:nvSpPr>
          <p:cNvPr id="3" name="Date Placeholder 2"/>
          <p:cNvSpPr>
            <a:spLocks noGrp="1"/>
          </p:cNvSpPr>
          <p:nvPr>
            <p:ph type="dt" sz="half" idx="10"/>
          </p:nvPr>
        </p:nvSpPr>
        <p:spPr/>
        <p:txBody>
          <a:bodyPr/>
          <a:lstStyle/>
          <a:p>
            <a:fld id="{A4AAEA4C-2FC0-8F41-AA8D-DA93A16F9072}" type="datetimeFigureOut">
              <a:rPr lang="en-US" smtClean="0"/>
              <a:pPr/>
              <a:t>9/11/2017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AAEA4C-2FC0-8F41-AA8D-DA93A16F9072}" type="datetimeFigureOut">
              <a:rPr lang="en-US" smtClean="0"/>
              <a:pPr/>
              <a:t>9/11/2017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a:t>Click to edit Master text styles</a:t>
            </a:r>
          </a:p>
          <a:p>
            <a:pPr lvl="1"/>
            <a:r>
              <a:rPr lang="nb-NO"/>
              <a:t>Second level</a:t>
            </a:r>
          </a:p>
          <a:p>
            <a:pPr lvl="2"/>
            <a:r>
              <a:rPr lang="nb-NO"/>
              <a:t>Third level</a:t>
            </a:r>
          </a:p>
          <a:p>
            <a:pPr lvl="3"/>
            <a:r>
              <a:rPr lang="nb-NO"/>
              <a:t>Fourth level</a:t>
            </a:r>
          </a:p>
          <a:p>
            <a:pPr lvl="4"/>
            <a:r>
              <a:rPr lang="nb-NO"/>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p:txBody>
          <a:bodyPr/>
          <a:lstStyle/>
          <a:p>
            <a:fld id="{A4AAEA4C-2FC0-8F41-AA8D-DA93A16F9072}" type="datetimeFigureOut">
              <a:rPr lang="en-US" smtClean="0"/>
              <a:pPr/>
              <a:t>9/11/2017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a:t>Click to edit Master text styles</a:t>
            </a:r>
          </a:p>
        </p:txBody>
      </p:sp>
      <p:sp>
        <p:nvSpPr>
          <p:cNvPr id="5" name="Date Placeholder 4"/>
          <p:cNvSpPr>
            <a:spLocks noGrp="1"/>
          </p:cNvSpPr>
          <p:nvPr>
            <p:ph type="dt" sz="half" idx="10"/>
          </p:nvPr>
        </p:nvSpPr>
        <p:spPr/>
        <p:txBody>
          <a:bodyPr/>
          <a:lstStyle/>
          <a:p>
            <a:fld id="{A4AAEA4C-2FC0-8F41-AA8D-DA93A16F9072}" type="datetimeFigureOut">
              <a:rPr lang="en-US" smtClean="0"/>
              <a:pPr/>
              <a:t>9/11/2017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b-NO"/>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b-NO" dirty="0" err="1"/>
              <a:t>Click</a:t>
            </a:r>
            <a:r>
              <a:rPr lang="nb-NO" dirty="0"/>
              <a:t> to </a:t>
            </a:r>
            <a:r>
              <a:rPr lang="nb-NO" dirty="0" err="1"/>
              <a:t>edit</a:t>
            </a:r>
            <a:r>
              <a:rPr lang="nb-NO" dirty="0"/>
              <a:t> Master </a:t>
            </a:r>
            <a:r>
              <a:rPr lang="nb-NO" dirty="0" err="1"/>
              <a:t>text</a:t>
            </a:r>
            <a:r>
              <a:rPr lang="nb-NO" dirty="0"/>
              <a:t> </a:t>
            </a:r>
            <a:r>
              <a:rPr lang="nb-NO" dirty="0" err="1"/>
              <a:t>styles</a:t>
            </a:r>
            <a:endParaRPr lang="nb-NO" dirty="0"/>
          </a:p>
          <a:p>
            <a:pPr lvl="1"/>
            <a:r>
              <a:rPr lang="nb-NO" dirty="0" err="1"/>
              <a:t>Second</a:t>
            </a:r>
            <a:r>
              <a:rPr lang="nb-NO" dirty="0"/>
              <a:t> </a:t>
            </a:r>
            <a:r>
              <a:rPr lang="nb-NO" dirty="0" err="1"/>
              <a:t>level</a:t>
            </a:r>
            <a:endParaRPr lang="nb-NO" dirty="0"/>
          </a:p>
          <a:p>
            <a:pPr lvl="2"/>
            <a:r>
              <a:rPr lang="nb-NO" dirty="0" err="1"/>
              <a:t>Third</a:t>
            </a:r>
            <a:r>
              <a:rPr lang="nb-NO" dirty="0"/>
              <a:t> </a:t>
            </a:r>
            <a:r>
              <a:rPr lang="nb-NO" dirty="0" err="1"/>
              <a:t>level</a:t>
            </a:r>
            <a:endParaRPr lang="nb-NO" dirty="0"/>
          </a:p>
          <a:p>
            <a:pPr lvl="3"/>
            <a:r>
              <a:rPr lang="nb-NO" dirty="0" err="1"/>
              <a:t>Fourth</a:t>
            </a:r>
            <a:r>
              <a:rPr lang="nb-NO" dirty="0"/>
              <a:t> </a:t>
            </a:r>
            <a:r>
              <a:rPr lang="nb-NO" dirty="0" err="1"/>
              <a:t>level</a:t>
            </a:r>
            <a:endParaRPr lang="nb-NO" dirty="0"/>
          </a:p>
          <a:p>
            <a:pPr lvl="4"/>
            <a:r>
              <a:rPr lang="nb-NO" dirty="0" err="1"/>
              <a:t>Fifth</a:t>
            </a:r>
            <a:r>
              <a:rPr lang="nb-NO" dirty="0"/>
              <a:t> </a:t>
            </a:r>
            <a:r>
              <a:rPr lang="nb-NO" dirty="0" err="1"/>
              <a:t>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AEA4C-2FC0-8F41-AA8D-DA93A16F9072}" type="datetimeFigureOut">
              <a:rPr lang="en-US" smtClean="0"/>
              <a:pPr/>
              <a:t>9/11/2017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D94F7-D147-CA40-93E7-50391147F07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7.png"/><Relationship Id="rId7" Type="http://schemas.openxmlformats.org/officeDocument/2006/relationships/diagramColors" Target="../diagrams/colors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9.png"/><Relationship Id="rId7" Type="http://schemas.openxmlformats.org/officeDocument/2006/relationships/diagramColors" Target="../diagrams/colors8.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13.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9.png"/><Relationship Id="rId7" Type="http://schemas.openxmlformats.org/officeDocument/2006/relationships/diagramLayout" Target="../diagrams/layout9.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Data" Target="../diagrams/data9.xml"/><Relationship Id="rId5" Type="http://schemas.openxmlformats.org/officeDocument/2006/relationships/image" Target="../media/image10.emf"/><Relationship Id="rId10" Type="http://schemas.microsoft.com/office/2007/relationships/diagramDrawing" Target="../diagrams/drawing9.xml"/><Relationship Id="rId4" Type="http://schemas.openxmlformats.org/officeDocument/2006/relationships/image" Target="../media/image7.png"/><Relationship Id="rId9" Type="http://schemas.openxmlformats.org/officeDocument/2006/relationships/diagramColors" Target="../diagrams/colors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emf"/><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30.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3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3" Type="http://schemas.openxmlformats.org/officeDocument/2006/relationships/image" Target="../media/image23.emf"/><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png"/><Relationship Id="rId17" Type="http://schemas.openxmlformats.org/officeDocument/2006/relationships/image" Target="../media/image37.png"/><Relationship Id="rId2" Type="http://schemas.openxmlformats.org/officeDocument/2006/relationships/notesSlide" Target="../notesSlides/notesSlide31.xml"/><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5" Type="http://schemas.openxmlformats.org/officeDocument/2006/relationships/image" Target="../media/image35.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0.emf"/></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3.jpeg"/><Relationship Id="rId5" Type="http://schemas.openxmlformats.org/officeDocument/2006/relationships/image" Target="../media/image52.jpeg"/><Relationship Id="rId4" Type="http://schemas.openxmlformats.org/officeDocument/2006/relationships/image" Target="../media/image50.emf"/></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55.emf"/><Relationship Id="rId4" Type="http://schemas.openxmlformats.org/officeDocument/2006/relationships/image" Target="../media/image50.emf"/></Relationships>
</file>

<file path=ppt/slides/_rels/slide45.xml.rels><?xml version="1.0" encoding="UTF-8" standalone="yes"?>
<Relationships xmlns="http://schemas.openxmlformats.org/package/2006/relationships"><Relationship Id="rId8" Type="http://schemas.openxmlformats.org/officeDocument/2006/relationships/diagramColors" Target="../diagrams/colors10.xml"/><Relationship Id="rId3" Type="http://schemas.openxmlformats.org/officeDocument/2006/relationships/image" Target="../media/image56.emf"/><Relationship Id="rId7" Type="http://schemas.openxmlformats.org/officeDocument/2006/relationships/diagramQuickStyle" Target="../diagrams/quickStyle10.xml"/><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diagramLayout" Target="../diagrams/layout10.xml"/><Relationship Id="rId5" Type="http://schemas.openxmlformats.org/officeDocument/2006/relationships/diagramData" Target="../diagrams/data10.xml"/><Relationship Id="rId4" Type="http://schemas.openxmlformats.org/officeDocument/2006/relationships/image" Target="../media/image57.emf"/><Relationship Id="rId9" Type="http://schemas.microsoft.com/office/2007/relationships/diagramDrawing" Target="../diagrams/drawing10.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4.png"/></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5.png"/><Relationship Id="rId7" Type="http://schemas.openxmlformats.org/officeDocument/2006/relationships/diagramColors" Target="../diagrams/colors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8" Type="http://schemas.openxmlformats.org/officeDocument/2006/relationships/image" Target="../media/image6.em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20461"/>
            <a:ext cx="7772400" cy="1470025"/>
          </a:xfrm>
        </p:spPr>
        <p:txBody>
          <a:bodyPr>
            <a:normAutofit/>
          </a:bodyPr>
          <a:lstStyle/>
          <a:p>
            <a:r>
              <a:rPr lang="en-US" sz="3000" b="1" dirty="0"/>
              <a:t>Principles and problems of de novo genome assembly</a:t>
            </a:r>
          </a:p>
        </p:txBody>
      </p:sp>
      <p:sp>
        <p:nvSpPr>
          <p:cNvPr id="3" name="Subtitle 2"/>
          <p:cNvSpPr>
            <a:spLocks noGrp="1"/>
          </p:cNvSpPr>
          <p:nvPr>
            <p:ph type="subTitle" idx="1"/>
          </p:nvPr>
        </p:nvSpPr>
        <p:spPr>
          <a:xfrm>
            <a:off x="1371600" y="2676236"/>
            <a:ext cx="6400800" cy="1752600"/>
          </a:xfrm>
        </p:spPr>
        <p:txBody>
          <a:bodyPr>
            <a:normAutofit fontScale="85000" lnSpcReduction="20000"/>
          </a:bodyPr>
          <a:lstStyle/>
          <a:p>
            <a:r>
              <a:rPr lang="en-US" dirty="0">
                <a:solidFill>
                  <a:schemeClr val="tx1"/>
                </a:solidFill>
              </a:rPr>
              <a:t>Karin </a:t>
            </a:r>
            <a:r>
              <a:rPr lang="en-US" dirty="0" err="1">
                <a:solidFill>
                  <a:schemeClr val="tx1"/>
                </a:solidFill>
              </a:rPr>
              <a:t>Lagesen</a:t>
            </a:r>
            <a:endParaRPr lang="en-US" dirty="0">
              <a:solidFill>
                <a:schemeClr val="tx1"/>
              </a:solidFill>
            </a:endParaRPr>
          </a:p>
          <a:p>
            <a:r>
              <a:rPr lang="en-US" dirty="0"/>
              <a:t>Norwegian Veterinary Institute</a:t>
            </a:r>
          </a:p>
          <a:p>
            <a:r>
              <a:rPr lang="en-US" dirty="0"/>
              <a:t>and</a:t>
            </a:r>
          </a:p>
          <a:p>
            <a:r>
              <a:rPr lang="en-US" dirty="0"/>
              <a:t>Institute of Informatics, University of Oslo</a:t>
            </a:r>
          </a:p>
        </p:txBody>
      </p:sp>
      <p:pic>
        <p:nvPicPr>
          <p:cNvPr id="7" name="Picture 6" descr="uio-logo-web.jpg"/>
          <p:cNvPicPr>
            <a:picLocks noChangeAspect="1"/>
          </p:cNvPicPr>
          <p:nvPr/>
        </p:nvPicPr>
        <p:blipFill>
          <a:blip r:embed="rId3"/>
          <a:stretch>
            <a:fillRect/>
          </a:stretch>
        </p:blipFill>
        <p:spPr>
          <a:xfrm>
            <a:off x="7772400" y="5486400"/>
            <a:ext cx="1371600" cy="1371600"/>
          </a:xfrm>
          <a:prstGeom prst="rect">
            <a:avLst/>
          </a:prstGeom>
        </p:spPr>
      </p:pic>
      <p:sp>
        <p:nvSpPr>
          <p:cNvPr id="5" name="TextBox 4">
            <a:extLst>
              <a:ext uri="{FF2B5EF4-FFF2-40B4-BE49-F238E27FC236}">
                <a16:creationId xmlns:a16="http://schemas.microsoft.com/office/drawing/2014/main" id="{3076D120-17B8-46E9-AC6C-F80D1BBFD1F3}"/>
              </a:ext>
            </a:extLst>
          </p:cNvPr>
          <p:cNvSpPr txBox="1"/>
          <p:nvPr/>
        </p:nvSpPr>
        <p:spPr>
          <a:xfrm>
            <a:off x="2864795" y="5924550"/>
            <a:ext cx="3414409" cy="646331"/>
          </a:xfrm>
          <a:prstGeom prst="rect">
            <a:avLst/>
          </a:prstGeom>
          <a:noFill/>
        </p:spPr>
        <p:txBody>
          <a:bodyPr wrap="square" rtlCol="0">
            <a:spAutoFit/>
          </a:bodyPr>
          <a:lstStyle/>
          <a:p>
            <a:r>
              <a:rPr lang="en-US" dirty="0"/>
              <a:t>Material adapted from slides provided by Lex </a:t>
            </a:r>
            <a:r>
              <a:rPr lang="en-US" dirty="0" err="1"/>
              <a:t>Nederbragt</a:t>
            </a:r>
            <a:endParaRPr lang="nb-NO" dirty="0"/>
          </a:p>
        </p:txBody>
      </p:sp>
      <p:pic>
        <p:nvPicPr>
          <p:cNvPr id="8" name="Picture 11" descr="vetinstlogo_cmyk_23mars11_sorttxt">
            <a:extLst>
              <a:ext uri="{FF2B5EF4-FFF2-40B4-BE49-F238E27FC236}">
                <a16:creationId xmlns:a16="http://schemas.microsoft.com/office/drawing/2014/main" id="{2BB5582A-32A5-4DD0-A9B6-714F4C8FE90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82982"/>
          <a:stretch/>
        </p:blipFill>
        <p:spPr bwMode="auto">
          <a:xfrm>
            <a:off x="204459" y="5486400"/>
            <a:ext cx="1017410" cy="1281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 pairs</a:t>
            </a:r>
          </a:p>
        </p:txBody>
      </p:sp>
      <p:sp>
        <p:nvSpPr>
          <p:cNvPr id="3" name="Content Placeholder 2"/>
          <p:cNvSpPr>
            <a:spLocks noGrp="1"/>
          </p:cNvSpPr>
          <p:nvPr>
            <p:ph idx="1"/>
          </p:nvPr>
        </p:nvSpPr>
        <p:spPr/>
        <p:txBody>
          <a:bodyPr/>
          <a:lstStyle/>
          <a:p>
            <a:r>
              <a:rPr lang="en-US" dirty="0"/>
              <a:t>Other read type</a:t>
            </a:r>
          </a:p>
        </p:txBody>
      </p:sp>
      <p:grpSp>
        <p:nvGrpSpPr>
          <p:cNvPr id="4"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3"/>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a:t>Repeat copy 1</a:t>
              </a:r>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a:t>Repeat copy 2</a:t>
              </a:r>
            </a:p>
          </p:txBody>
        </p:sp>
      </p:grpSp>
      <p:graphicFrame>
        <p:nvGraphicFramePr>
          <p:cNvPr id="15" name="Content Placeholder 4"/>
          <p:cNvGraphicFramePr>
            <a:graphicFrameLocks/>
          </p:cNvGraphicFramePr>
          <p:nvPr>
            <p:extLst>
              <p:ext uri="{D42A27DB-BD31-4B8C-83A1-F6EECF244321}">
                <p14:modId xmlns:p14="http://schemas.microsoft.com/office/powerpoint/2010/main" val="2053140161"/>
              </p:ext>
            </p:extLst>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44" name="Group 43"/>
          <p:cNvGrpSpPr/>
          <p:nvPr/>
        </p:nvGrpSpPr>
        <p:grpSpPr>
          <a:xfrm>
            <a:off x="827369" y="3749487"/>
            <a:ext cx="6994199" cy="1368551"/>
            <a:chOff x="827369" y="3749487"/>
            <a:chExt cx="6994199" cy="1368551"/>
          </a:xfrm>
        </p:grpSpPr>
        <p:cxnSp>
          <p:nvCxnSpPr>
            <p:cNvPr id="20" name="Straight Connector 19"/>
            <p:cNvCxnSpPr/>
            <p:nvPr/>
          </p:nvCxnSpPr>
          <p:spPr>
            <a:xfrm>
              <a:off x="977604" y="4030729"/>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977605"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777604"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3250904" y="4122274"/>
              <a:ext cx="2160000" cy="1588"/>
              <a:chOff x="3250904" y="3850745"/>
              <a:chExt cx="2160000" cy="1588"/>
            </a:xfrm>
          </p:grpSpPr>
          <p:cxnSp>
            <p:nvCxnSpPr>
              <p:cNvPr id="24" name="Straight Connector 23"/>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2471804" y="3882562"/>
              <a:ext cx="2160000" cy="1588"/>
              <a:chOff x="2890904" y="3524682"/>
              <a:chExt cx="2160000" cy="1588"/>
            </a:xfrm>
          </p:grpSpPr>
          <p:cxnSp>
            <p:nvCxnSpPr>
              <p:cNvPr id="27" name="Straight Connector 26"/>
              <p:cNvCxnSpPr/>
              <p:nvPr/>
            </p:nvCxnSpPr>
            <p:spPr>
              <a:xfrm>
                <a:off x="2890904" y="3524682"/>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890905"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690904"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1261238" y="3749487"/>
              <a:ext cx="2160000" cy="1588"/>
              <a:chOff x="1261237" y="3870525"/>
              <a:chExt cx="2160000" cy="1588"/>
            </a:xfrm>
          </p:grpSpPr>
          <p:cxnSp>
            <p:nvCxnSpPr>
              <p:cNvPr id="30" name="Straight Connector 29"/>
              <p:cNvCxnSpPr/>
              <p:nvPr/>
            </p:nvCxnSpPr>
            <p:spPr>
              <a:xfrm>
                <a:off x="1261237" y="387052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261238"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061237"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4690904" y="3957321"/>
              <a:ext cx="2160000" cy="1588"/>
              <a:chOff x="3250904" y="3850745"/>
              <a:chExt cx="2160000" cy="1588"/>
            </a:xfrm>
          </p:grpSpPr>
          <p:cxnSp>
            <p:nvCxnSpPr>
              <p:cNvPr id="36" name="Straight Connector 35"/>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5661568" y="4276262"/>
              <a:ext cx="2160000" cy="1588"/>
              <a:chOff x="3250904" y="3850745"/>
              <a:chExt cx="2160000" cy="1588"/>
            </a:xfrm>
          </p:grpSpPr>
          <p:cxnSp>
            <p:nvCxnSpPr>
              <p:cNvPr id="40" name="Straight Connector 39"/>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cxnSp>
          <p:nvCxnSpPr>
            <p:cNvPr id="45" name="Straight Arrow Connector 44"/>
            <p:cNvCxnSpPr/>
            <p:nvPr/>
          </p:nvCxnSpPr>
          <p:spPr>
            <a:xfrm rot="5400000" flipH="1" flipV="1">
              <a:off x="1952447" y="4343554"/>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860338" y="4748706"/>
              <a:ext cx="1788433" cy="369332"/>
            </a:xfrm>
            <a:prstGeom prst="rect">
              <a:avLst/>
            </a:prstGeom>
            <a:noFill/>
          </p:spPr>
          <p:txBody>
            <a:bodyPr wrap="none" rtlCol="0">
              <a:spAutoFit/>
            </a:bodyPr>
            <a:lstStyle/>
            <a:p>
              <a:pPr algn="ctr"/>
              <a:r>
                <a:rPr lang="en-US" dirty="0"/>
                <a:t>mate pair reads</a:t>
              </a:r>
            </a:p>
          </p:txBody>
        </p:sp>
        <p:sp>
          <p:nvSpPr>
            <p:cNvPr id="47" name="TextBox 46"/>
            <p:cNvSpPr txBox="1"/>
            <p:nvPr/>
          </p:nvSpPr>
          <p:spPr>
            <a:xfrm>
              <a:off x="827369" y="4564040"/>
              <a:ext cx="2699139" cy="369332"/>
            </a:xfrm>
            <a:prstGeom prst="rect">
              <a:avLst/>
            </a:prstGeom>
            <a:noFill/>
          </p:spPr>
          <p:txBody>
            <a:bodyPr wrap="none" rtlCol="0">
              <a:spAutoFit/>
            </a:bodyPr>
            <a:lstStyle/>
            <a:p>
              <a:pPr algn="ctr"/>
              <a:r>
                <a:rPr lang="en-US" dirty="0"/>
                <a:t>(much) longer fragments</a:t>
              </a:r>
            </a:p>
          </p:txBody>
        </p:sp>
        <p:cxnSp>
          <p:nvCxnSpPr>
            <p:cNvPr id="48" name="Straight Arrow Connector 47"/>
            <p:cNvCxnSpPr/>
            <p:nvPr/>
          </p:nvCxnSpPr>
          <p:spPr>
            <a:xfrm rot="5400000" flipH="1" flipV="1">
              <a:off x="5614345" y="4563245"/>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rot="5400000" flipH="1" flipV="1">
              <a:off x="7443413" y="4563247"/>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Mate pairs</a:t>
            </a:r>
          </a:p>
        </p:txBody>
      </p:sp>
      <p:sp>
        <p:nvSpPr>
          <p:cNvPr id="3" name="Content Placeholder 2"/>
          <p:cNvSpPr>
            <a:spLocks noGrp="1"/>
          </p:cNvSpPr>
          <p:nvPr>
            <p:ph idx="1"/>
          </p:nvPr>
        </p:nvSpPr>
        <p:spPr>
          <a:xfrm>
            <a:off x="457200" y="1382802"/>
            <a:ext cx="8229600" cy="4525963"/>
          </a:xfrm>
        </p:spPr>
        <p:txBody>
          <a:bodyPr/>
          <a:lstStyle/>
          <a:p>
            <a:r>
              <a:rPr lang="en-US" dirty="0"/>
              <a:t>Paired end reads </a:t>
            </a:r>
            <a:r>
              <a:rPr lang="en-US" dirty="0">
                <a:sym typeface="Wingdings"/>
              </a:rPr>
              <a:t> 100-500 </a:t>
            </a:r>
            <a:r>
              <a:rPr lang="en-US" dirty="0" err="1">
                <a:sym typeface="Wingdings"/>
              </a:rPr>
              <a:t>bp</a:t>
            </a:r>
            <a:r>
              <a:rPr lang="en-US" dirty="0">
                <a:sym typeface="Wingdings"/>
              </a:rPr>
              <a:t> insert</a:t>
            </a:r>
            <a:endParaRPr lang="en-US" dirty="0"/>
          </a:p>
        </p:txBody>
      </p:sp>
      <p:grpSp>
        <p:nvGrpSpPr>
          <p:cNvPr id="7" name="Group 11"/>
          <p:cNvGrpSpPr/>
          <p:nvPr/>
        </p:nvGrpSpPr>
        <p:grpSpPr>
          <a:xfrm>
            <a:off x="895569" y="4131235"/>
            <a:ext cx="7200000" cy="960000"/>
            <a:chOff x="895569" y="2706414"/>
            <a:chExt cx="7200000" cy="960000"/>
          </a:xfrm>
        </p:grpSpPr>
        <p:pic>
          <p:nvPicPr>
            <p:cNvPr id="8" name="Picture 7"/>
            <p:cNvPicPr>
              <a:picLocks noChangeAspect="1"/>
            </p:cNvPicPr>
            <p:nvPr/>
          </p:nvPicPr>
          <p:blipFill>
            <a:blip r:embed="rId3"/>
            <a:stretch>
              <a:fillRect/>
            </a:stretch>
          </p:blipFill>
          <p:spPr>
            <a:xfrm>
              <a:off x="895569" y="2706414"/>
              <a:ext cx="7200000" cy="960000"/>
            </a:xfrm>
            <a:prstGeom prst="rect">
              <a:avLst/>
            </a:prstGeom>
          </p:spPr>
        </p:pic>
        <p:sp>
          <p:nvSpPr>
            <p:cNvPr id="9" name="TextBox 8"/>
            <p:cNvSpPr txBox="1"/>
            <p:nvPr/>
          </p:nvSpPr>
          <p:spPr>
            <a:xfrm>
              <a:off x="1515237" y="2715823"/>
              <a:ext cx="1848070" cy="369332"/>
            </a:xfrm>
            <a:prstGeom prst="rect">
              <a:avLst/>
            </a:prstGeom>
            <a:solidFill>
              <a:schemeClr val="bg1"/>
            </a:solidFill>
          </p:spPr>
          <p:txBody>
            <a:bodyPr wrap="square" rtlCol="0">
              <a:spAutoFit/>
            </a:bodyPr>
            <a:lstStyle/>
            <a:p>
              <a:r>
                <a:rPr lang="en-US" b="1" dirty="0"/>
                <a:t>Repeat copy 1</a:t>
              </a:r>
            </a:p>
          </p:txBody>
        </p:sp>
        <p:sp>
          <p:nvSpPr>
            <p:cNvPr id="10" name="TextBox 9"/>
            <p:cNvSpPr txBox="1"/>
            <p:nvPr/>
          </p:nvSpPr>
          <p:spPr>
            <a:xfrm>
              <a:off x="5661568" y="2715823"/>
              <a:ext cx="1848070" cy="369332"/>
            </a:xfrm>
            <a:prstGeom prst="rect">
              <a:avLst/>
            </a:prstGeom>
            <a:solidFill>
              <a:schemeClr val="bg1"/>
            </a:solidFill>
          </p:spPr>
          <p:txBody>
            <a:bodyPr wrap="square" rtlCol="0">
              <a:spAutoFit/>
            </a:bodyPr>
            <a:lstStyle/>
            <a:p>
              <a:r>
                <a:rPr lang="en-US" b="1" dirty="0"/>
                <a:t>Repeat copy 2</a:t>
              </a:r>
            </a:p>
          </p:txBody>
        </p:sp>
      </p:grpSp>
      <p:grpSp>
        <p:nvGrpSpPr>
          <p:cNvPr id="11" name="Group 10"/>
          <p:cNvGrpSpPr/>
          <p:nvPr/>
        </p:nvGrpSpPr>
        <p:grpSpPr>
          <a:xfrm>
            <a:off x="977604" y="5362380"/>
            <a:ext cx="6843964" cy="1368551"/>
            <a:chOff x="977604" y="3749487"/>
            <a:chExt cx="6843964" cy="1368551"/>
          </a:xfrm>
        </p:grpSpPr>
        <p:cxnSp>
          <p:nvCxnSpPr>
            <p:cNvPr id="12" name="Straight Connector 11"/>
            <p:cNvCxnSpPr/>
            <p:nvPr/>
          </p:nvCxnSpPr>
          <p:spPr>
            <a:xfrm>
              <a:off x="977604" y="4030729"/>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977605"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777604"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nvGrpSpPr>
            <p:cNvPr id="15" name="Group 33"/>
            <p:cNvGrpSpPr/>
            <p:nvPr/>
          </p:nvGrpSpPr>
          <p:grpSpPr>
            <a:xfrm>
              <a:off x="3250904" y="4122274"/>
              <a:ext cx="2160000" cy="1588"/>
              <a:chOff x="3250904" y="3850745"/>
              <a:chExt cx="2160000" cy="1588"/>
            </a:xfrm>
          </p:grpSpPr>
          <p:cxnSp>
            <p:nvCxnSpPr>
              <p:cNvPr id="37" name="Straight Connector 36"/>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42"/>
            <p:cNvGrpSpPr/>
            <p:nvPr/>
          </p:nvGrpSpPr>
          <p:grpSpPr>
            <a:xfrm>
              <a:off x="2471804" y="3882562"/>
              <a:ext cx="2160000" cy="1588"/>
              <a:chOff x="2890904" y="3524682"/>
              <a:chExt cx="2160000" cy="1588"/>
            </a:xfrm>
          </p:grpSpPr>
          <p:cxnSp>
            <p:nvCxnSpPr>
              <p:cNvPr id="34" name="Straight Connector 33"/>
              <p:cNvCxnSpPr/>
              <p:nvPr/>
            </p:nvCxnSpPr>
            <p:spPr>
              <a:xfrm>
                <a:off x="2890904" y="3524682"/>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890905"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690904"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7" name="Group 49"/>
            <p:cNvGrpSpPr/>
            <p:nvPr/>
          </p:nvGrpSpPr>
          <p:grpSpPr>
            <a:xfrm>
              <a:off x="1261238" y="3749487"/>
              <a:ext cx="2160000" cy="1588"/>
              <a:chOff x="1261237" y="3870525"/>
              <a:chExt cx="2160000" cy="1588"/>
            </a:xfrm>
          </p:grpSpPr>
          <p:cxnSp>
            <p:nvCxnSpPr>
              <p:cNvPr id="31" name="Straight Connector 30"/>
              <p:cNvCxnSpPr/>
              <p:nvPr/>
            </p:nvCxnSpPr>
            <p:spPr>
              <a:xfrm>
                <a:off x="1261237" y="387052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1261238"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061237"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34"/>
            <p:cNvGrpSpPr/>
            <p:nvPr/>
          </p:nvGrpSpPr>
          <p:grpSpPr>
            <a:xfrm>
              <a:off x="4690904" y="3957321"/>
              <a:ext cx="2160000" cy="1588"/>
              <a:chOff x="3250904" y="3850745"/>
              <a:chExt cx="2160000" cy="1588"/>
            </a:xfrm>
          </p:grpSpPr>
          <p:cxnSp>
            <p:nvCxnSpPr>
              <p:cNvPr id="28" name="Straight Connector 27"/>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38"/>
            <p:cNvGrpSpPr/>
            <p:nvPr/>
          </p:nvGrpSpPr>
          <p:grpSpPr>
            <a:xfrm>
              <a:off x="5661568" y="4276262"/>
              <a:ext cx="2160000" cy="1588"/>
              <a:chOff x="3250904" y="3850745"/>
              <a:chExt cx="2160000" cy="1588"/>
            </a:xfrm>
          </p:grpSpPr>
          <p:cxnSp>
            <p:nvCxnSpPr>
              <p:cNvPr id="25" name="Straight Connector 24"/>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5860338" y="4748706"/>
              <a:ext cx="1788433" cy="369332"/>
            </a:xfrm>
            <a:prstGeom prst="rect">
              <a:avLst/>
            </a:prstGeom>
            <a:noFill/>
          </p:spPr>
          <p:txBody>
            <a:bodyPr wrap="none" rtlCol="0">
              <a:spAutoFit/>
            </a:bodyPr>
            <a:lstStyle/>
            <a:p>
              <a:pPr algn="ctr"/>
              <a:r>
                <a:rPr lang="en-US" dirty="0"/>
                <a:t>mate pair reads</a:t>
              </a:r>
            </a:p>
          </p:txBody>
        </p:sp>
        <p:cxnSp>
          <p:nvCxnSpPr>
            <p:cNvPr id="23" name="Straight Arrow Connector 22"/>
            <p:cNvCxnSpPr/>
            <p:nvPr/>
          </p:nvCxnSpPr>
          <p:spPr>
            <a:xfrm rot="5400000" flipH="1" flipV="1">
              <a:off x="5614345" y="4563245"/>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flipH="1" flipV="1">
              <a:off x="7443413" y="4563247"/>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4"/>
          <a:stretch>
            <a:fillRect/>
          </a:stretch>
        </p:blipFill>
        <p:spPr>
          <a:xfrm>
            <a:off x="311804" y="2091349"/>
            <a:ext cx="7920000" cy="1277760"/>
          </a:xfrm>
          <a:prstGeom prst="rect">
            <a:avLst/>
          </a:prstGeom>
        </p:spPr>
      </p:pic>
      <p:sp>
        <p:nvSpPr>
          <p:cNvPr id="43" name="TextBox 42"/>
          <p:cNvSpPr txBox="1"/>
          <p:nvPr/>
        </p:nvSpPr>
        <p:spPr>
          <a:xfrm>
            <a:off x="196350" y="2069551"/>
            <a:ext cx="1101195" cy="307777"/>
          </a:xfrm>
          <a:prstGeom prst="rect">
            <a:avLst/>
          </a:prstGeom>
          <a:solidFill>
            <a:srgbClr val="FFFFFF"/>
          </a:solidFill>
        </p:spPr>
        <p:txBody>
          <a:bodyPr wrap="none" rtlCol="0">
            <a:spAutoFit/>
          </a:bodyPr>
          <a:lstStyle/>
          <a:p>
            <a:r>
              <a:rPr lang="en-US" sz="1400" dirty="0"/>
              <a:t>original DNA</a:t>
            </a:r>
          </a:p>
        </p:txBody>
      </p:sp>
      <p:sp>
        <p:nvSpPr>
          <p:cNvPr id="44" name="TextBox 43"/>
          <p:cNvSpPr txBox="1"/>
          <p:nvPr/>
        </p:nvSpPr>
        <p:spPr>
          <a:xfrm>
            <a:off x="311803" y="2574574"/>
            <a:ext cx="929987" cy="307777"/>
          </a:xfrm>
          <a:prstGeom prst="rect">
            <a:avLst/>
          </a:prstGeom>
          <a:solidFill>
            <a:srgbClr val="FFFFFF"/>
          </a:solidFill>
        </p:spPr>
        <p:txBody>
          <a:bodyPr wrap="none" rtlCol="0">
            <a:spAutoFit/>
          </a:bodyPr>
          <a:lstStyle/>
          <a:p>
            <a:r>
              <a:rPr lang="en-US" sz="1400" dirty="0"/>
              <a:t>fragments</a:t>
            </a:r>
          </a:p>
        </p:txBody>
      </p:sp>
      <p:sp>
        <p:nvSpPr>
          <p:cNvPr id="45" name="TextBox 44"/>
          <p:cNvSpPr txBox="1"/>
          <p:nvPr/>
        </p:nvSpPr>
        <p:spPr>
          <a:xfrm>
            <a:off x="3230734" y="3061332"/>
            <a:ext cx="1377300" cy="307777"/>
          </a:xfrm>
          <a:prstGeom prst="rect">
            <a:avLst/>
          </a:prstGeom>
          <a:solidFill>
            <a:srgbClr val="FFFFFF"/>
          </a:solidFill>
        </p:spPr>
        <p:txBody>
          <a:bodyPr wrap="none" rtlCol="0">
            <a:spAutoFit/>
          </a:bodyPr>
          <a:lstStyle/>
          <a:p>
            <a:r>
              <a:rPr lang="en-US" sz="1400" dirty="0"/>
              <a:t>Sequenced ends</a:t>
            </a:r>
          </a:p>
        </p:txBody>
      </p:sp>
      <p:sp>
        <p:nvSpPr>
          <p:cNvPr id="4" name="Rectangle 3"/>
          <p:cNvSpPr/>
          <p:nvPr/>
        </p:nvSpPr>
        <p:spPr>
          <a:xfrm>
            <a:off x="457200" y="3468154"/>
            <a:ext cx="4856217" cy="584776"/>
          </a:xfrm>
          <a:prstGeom prst="rect">
            <a:avLst/>
          </a:prstGeom>
        </p:spPr>
        <p:txBody>
          <a:bodyPr wrap="none">
            <a:spAutoFit/>
          </a:bodyPr>
          <a:lstStyle/>
          <a:p>
            <a:r>
              <a:rPr lang="en-US" sz="3200" dirty="0"/>
              <a:t>Mate pairs </a:t>
            </a:r>
            <a:r>
              <a:rPr lang="en-US" sz="3200" dirty="0">
                <a:sym typeface="Wingdings"/>
              </a:rPr>
              <a:t> 2-20 kb insert</a:t>
            </a:r>
            <a:endParaRPr lang="en-US" sz="32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1491407" y="3168946"/>
            <a:ext cx="6900041" cy="947606"/>
            <a:chOff x="1491407" y="3168946"/>
            <a:chExt cx="6900041" cy="947606"/>
          </a:xfrm>
        </p:grpSpPr>
        <p:pic>
          <p:nvPicPr>
            <p:cNvPr id="39" name="Picture 38"/>
            <p:cNvPicPr>
              <a:picLocks noChangeAspect="1"/>
            </p:cNvPicPr>
            <p:nvPr/>
          </p:nvPicPr>
          <p:blipFill>
            <a:blip r:embed="rId3"/>
            <a:stretch>
              <a:fillRect/>
            </a:stretch>
          </p:blipFill>
          <p:spPr>
            <a:xfrm>
              <a:off x="1491407" y="3168946"/>
              <a:ext cx="6900041" cy="947606"/>
            </a:xfrm>
            <a:prstGeom prst="rect">
              <a:avLst/>
            </a:prstGeom>
          </p:spPr>
        </p:pic>
        <p:sp>
          <p:nvSpPr>
            <p:cNvPr id="58" name="Rectangle 57"/>
            <p:cNvSpPr/>
            <p:nvPr/>
          </p:nvSpPr>
          <p:spPr>
            <a:xfrm>
              <a:off x="1988207" y="3731097"/>
              <a:ext cx="516759" cy="10517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a:t>Scaffolds</a:t>
            </a:r>
          </a:p>
        </p:txBody>
      </p:sp>
      <p:sp>
        <p:nvSpPr>
          <p:cNvPr id="3" name="Content Placeholder 2"/>
          <p:cNvSpPr>
            <a:spLocks noGrp="1"/>
          </p:cNvSpPr>
          <p:nvPr>
            <p:ph idx="1"/>
          </p:nvPr>
        </p:nvSpPr>
        <p:spPr/>
        <p:txBody>
          <a:bodyPr/>
          <a:lstStyle/>
          <a:p>
            <a:r>
              <a:rPr lang="en-US" dirty="0"/>
              <a:t>Ordered, oriented contigs</a:t>
            </a:r>
          </a:p>
        </p:txBody>
      </p:sp>
      <p:graphicFrame>
        <p:nvGraphicFramePr>
          <p:cNvPr id="15"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3" name="TextBox 42"/>
          <p:cNvSpPr txBox="1"/>
          <p:nvPr/>
        </p:nvSpPr>
        <p:spPr>
          <a:xfrm>
            <a:off x="508106" y="3731097"/>
            <a:ext cx="916049" cy="369332"/>
          </a:xfrm>
          <a:prstGeom prst="rect">
            <a:avLst/>
          </a:prstGeom>
          <a:noFill/>
        </p:spPr>
        <p:txBody>
          <a:bodyPr wrap="none" rtlCol="0">
            <a:spAutoFit/>
          </a:bodyPr>
          <a:lstStyle/>
          <a:p>
            <a:pPr algn="r"/>
            <a:r>
              <a:rPr lang="en-US" dirty="0"/>
              <a:t>contigs</a:t>
            </a:r>
          </a:p>
        </p:txBody>
      </p:sp>
      <p:sp>
        <p:nvSpPr>
          <p:cNvPr id="44" name="TextBox 43"/>
          <p:cNvSpPr txBox="1"/>
          <p:nvPr/>
        </p:nvSpPr>
        <p:spPr>
          <a:xfrm>
            <a:off x="860258" y="3309211"/>
            <a:ext cx="1262297" cy="369332"/>
          </a:xfrm>
          <a:prstGeom prst="rect">
            <a:avLst/>
          </a:prstGeom>
          <a:noFill/>
        </p:spPr>
        <p:txBody>
          <a:bodyPr wrap="none" rtlCol="0">
            <a:spAutoFit/>
          </a:bodyPr>
          <a:lstStyle/>
          <a:p>
            <a:pPr algn="r"/>
            <a:r>
              <a:rPr lang="en-US" dirty="0"/>
              <a:t>mate pairs</a:t>
            </a:r>
          </a:p>
        </p:txBody>
      </p:sp>
      <p:sp>
        <p:nvSpPr>
          <p:cNvPr id="50" name="Right Brace 49"/>
          <p:cNvSpPr/>
          <p:nvPr/>
        </p:nvSpPr>
        <p:spPr>
          <a:xfrm rot="5400000">
            <a:off x="4054087" y="3805495"/>
            <a:ext cx="218966" cy="965014"/>
          </a:xfrm>
          <a:prstGeom prst="rightBrace">
            <a:avLst/>
          </a:prstGeom>
          <a:ln>
            <a:solidFill>
              <a:srgbClr val="4F81B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ight Brace 50"/>
          <p:cNvSpPr/>
          <p:nvPr/>
        </p:nvSpPr>
        <p:spPr>
          <a:xfrm rot="5400000">
            <a:off x="6337459" y="3913226"/>
            <a:ext cx="218966" cy="749552"/>
          </a:xfrm>
          <a:prstGeom prst="rightBrace">
            <a:avLst/>
          </a:prstGeom>
          <a:ln>
            <a:solidFill>
              <a:srgbClr val="4F81B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TextBox 51"/>
          <p:cNvSpPr txBox="1"/>
          <p:nvPr/>
        </p:nvSpPr>
        <p:spPr>
          <a:xfrm>
            <a:off x="4355477" y="4666799"/>
            <a:ext cx="1980943" cy="369332"/>
          </a:xfrm>
          <a:prstGeom prst="rect">
            <a:avLst/>
          </a:prstGeom>
          <a:noFill/>
          <a:ln>
            <a:noFill/>
          </a:ln>
        </p:spPr>
        <p:txBody>
          <a:bodyPr wrap="none" rtlCol="0">
            <a:spAutoFit/>
          </a:bodyPr>
          <a:lstStyle/>
          <a:p>
            <a:r>
              <a:rPr lang="en-US" dirty="0"/>
              <a:t>gap size estimate</a:t>
            </a:r>
          </a:p>
        </p:txBody>
      </p:sp>
      <p:cxnSp>
        <p:nvCxnSpPr>
          <p:cNvPr id="54" name="Straight Arrow Connector 53"/>
          <p:cNvCxnSpPr>
            <a:stCxn id="50" idx="1"/>
          </p:cNvCxnSpPr>
          <p:nvPr/>
        </p:nvCxnSpPr>
        <p:spPr>
          <a:xfrm rot="16200000" flipH="1">
            <a:off x="4154787" y="4406268"/>
            <a:ext cx="340854" cy="323289"/>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51" idx="1"/>
          </p:cNvCxnSpPr>
          <p:nvPr/>
        </p:nvCxnSpPr>
        <p:spPr>
          <a:xfrm rot="16200000" flipH="1" flipV="1">
            <a:off x="6159195" y="4450593"/>
            <a:ext cx="340855" cy="234638"/>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rcRect l="15250" r="40927"/>
          <a:stretch>
            <a:fillRect/>
          </a:stretch>
        </p:blipFill>
        <p:spPr>
          <a:xfrm>
            <a:off x="469295" y="4386394"/>
            <a:ext cx="3023809" cy="947606"/>
          </a:xfrm>
          <a:prstGeom prst="rect">
            <a:avLst/>
          </a:prstGeom>
        </p:spPr>
      </p:pic>
      <p:pic>
        <p:nvPicPr>
          <p:cNvPr id="6" name="Picture 5"/>
          <p:cNvPicPr>
            <a:picLocks noChangeAspect="1"/>
          </p:cNvPicPr>
          <p:nvPr/>
        </p:nvPicPr>
        <p:blipFill>
          <a:blip r:embed="rId4"/>
          <a:srcRect l="28887" r="29284"/>
          <a:stretch>
            <a:fillRect/>
          </a:stretch>
        </p:blipFill>
        <p:spPr>
          <a:xfrm>
            <a:off x="157238" y="1802194"/>
            <a:ext cx="3011715" cy="960000"/>
          </a:xfrm>
          <a:prstGeom prst="rect">
            <a:avLst/>
          </a:prstGeom>
        </p:spPr>
      </p:pic>
      <p:sp>
        <p:nvSpPr>
          <p:cNvPr id="2" name="Title 1"/>
          <p:cNvSpPr>
            <a:spLocks noGrp="1"/>
          </p:cNvSpPr>
          <p:nvPr>
            <p:ph type="title"/>
          </p:nvPr>
        </p:nvSpPr>
        <p:spPr/>
        <p:txBody>
          <a:bodyPr/>
          <a:lstStyle/>
          <a:p>
            <a:r>
              <a:rPr lang="en-US" dirty="0"/>
              <a:t>Hierarchical structure</a:t>
            </a:r>
          </a:p>
        </p:txBody>
      </p:sp>
      <p:pic>
        <p:nvPicPr>
          <p:cNvPr id="12" name="Picture 11"/>
          <p:cNvPicPr>
            <a:picLocks noChangeAspect="1"/>
          </p:cNvPicPr>
          <p:nvPr/>
        </p:nvPicPr>
        <p:blipFill>
          <a:blip r:embed="rId5"/>
          <a:srcRect l="31873" t="40398" r="11886"/>
          <a:stretch>
            <a:fillRect/>
          </a:stretch>
        </p:blipFill>
        <p:spPr>
          <a:xfrm>
            <a:off x="5574695" y="2943619"/>
            <a:ext cx="3569305" cy="1342571"/>
          </a:xfrm>
          <a:prstGeom prst="rect">
            <a:avLst/>
          </a:prstGeom>
        </p:spPr>
      </p:pic>
      <p:graphicFrame>
        <p:nvGraphicFramePr>
          <p:cNvPr id="5" name="Content Placeholder 4"/>
          <p:cNvGraphicFramePr>
            <a:graphicFrameLocks noGrp="1"/>
          </p:cNvGraphicFramePr>
          <p:nvPr>
            <p:ph idx="1"/>
          </p:nvPr>
        </p:nvGraphicFramePr>
        <p:xfrm>
          <a:off x="1981200" y="1983619"/>
          <a:ext cx="5154990" cy="271780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Assembly</a:t>
            </a:r>
          </a:p>
        </p:txBody>
      </p:sp>
      <p:sp>
        <p:nvSpPr>
          <p:cNvPr id="3" name="Content Placeholder 2"/>
          <p:cNvSpPr>
            <a:spLocks noGrp="1"/>
          </p:cNvSpPr>
          <p:nvPr>
            <p:ph idx="1"/>
          </p:nvPr>
        </p:nvSpPr>
        <p:spPr/>
        <p:txBody>
          <a:bodyPr/>
          <a:lstStyle/>
          <a:p>
            <a:pPr algn="ctr"/>
            <a:r>
              <a:rPr lang="en-US" dirty="0"/>
              <a:t>How to do this?</a:t>
            </a:r>
          </a:p>
          <a:p>
            <a:pPr algn="ctr"/>
            <a:endParaRPr lang="en-US" dirty="0"/>
          </a:p>
          <a:p>
            <a:pPr algn="ctr"/>
            <a:endParaRPr lang="en-US" dirty="0"/>
          </a:p>
          <a:p>
            <a:pPr algn="ctr"/>
            <a:r>
              <a:rPr lang="en-US" dirty="0"/>
              <a:t>Algorithms</a:t>
            </a:r>
          </a:p>
          <a:p>
            <a:pPr algn="ctr"/>
            <a:endParaRPr lang="en-US" dirty="0"/>
          </a:p>
        </p:txBody>
      </p:sp>
      <p:sp>
        <p:nvSpPr>
          <p:cNvPr id="4" name="Down Arrow 3"/>
          <p:cNvSpPr/>
          <p:nvPr/>
        </p:nvSpPr>
        <p:spPr>
          <a:xfrm>
            <a:off x="4458186" y="2240567"/>
            <a:ext cx="227627" cy="11262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Algorithms</a:t>
            </a:r>
          </a:p>
        </p:txBody>
      </p:sp>
      <p:sp>
        <p:nvSpPr>
          <p:cNvPr id="3" name="Content Placeholder 2"/>
          <p:cNvSpPr>
            <a:spLocks noGrp="1"/>
          </p:cNvSpPr>
          <p:nvPr>
            <p:ph idx="1"/>
          </p:nvPr>
        </p:nvSpPr>
        <p:spPr/>
        <p:txBody>
          <a:bodyPr/>
          <a:lstStyle/>
          <a:p>
            <a:r>
              <a:rPr lang="en-US" dirty="0"/>
              <a:t>All are graph-based</a:t>
            </a:r>
          </a:p>
        </p:txBody>
      </p:sp>
      <p:sp>
        <p:nvSpPr>
          <p:cNvPr id="7" name="Oval 6"/>
          <p:cNvSpPr/>
          <p:nvPr/>
        </p:nvSpPr>
        <p:spPr>
          <a:xfrm>
            <a:off x="1506482" y="351220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40537" y="350695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1926896" y="3712780"/>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234961" y="3142875"/>
            <a:ext cx="692818" cy="369332"/>
          </a:xfrm>
          <a:prstGeom prst="rect">
            <a:avLst/>
          </a:prstGeom>
          <a:noFill/>
        </p:spPr>
        <p:txBody>
          <a:bodyPr wrap="none" rtlCol="0">
            <a:spAutoFit/>
          </a:bodyPr>
          <a:lstStyle/>
          <a:p>
            <a:r>
              <a:rPr lang="en-US" dirty="0"/>
              <a:t>Node</a:t>
            </a:r>
          </a:p>
        </p:txBody>
      </p:sp>
      <p:sp>
        <p:nvSpPr>
          <p:cNvPr id="14" name="TextBox 13"/>
          <p:cNvSpPr txBox="1"/>
          <p:nvPr/>
        </p:nvSpPr>
        <p:spPr>
          <a:xfrm>
            <a:off x="3095292" y="3137620"/>
            <a:ext cx="692818" cy="369332"/>
          </a:xfrm>
          <a:prstGeom prst="rect">
            <a:avLst/>
          </a:prstGeom>
          <a:noFill/>
        </p:spPr>
        <p:txBody>
          <a:bodyPr wrap="none" rtlCol="0">
            <a:spAutoFit/>
          </a:bodyPr>
          <a:lstStyle/>
          <a:p>
            <a:r>
              <a:rPr lang="en-US" dirty="0"/>
              <a:t>Node</a:t>
            </a:r>
          </a:p>
        </p:txBody>
      </p:sp>
      <p:sp>
        <p:nvSpPr>
          <p:cNvPr id="15" name="TextBox 14"/>
          <p:cNvSpPr txBox="1"/>
          <p:nvPr/>
        </p:nvSpPr>
        <p:spPr>
          <a:xfrm>
            <a:off x="2041139" y="3739196"/>
            <a:ext cx="1252459" cy="646331"/>
          </a:xfrm>
          <a:prstGeom prst="rect">
            <a:avLst/>
          </a:prstGeom>
          <a:noFill/>
        </p:spPr>
        <p:txBody>
          <a:bodyPr wrap="none" rtlCol="0">
            <a:spAutoFit/>
          </a:bodyPr>
          <a:lstStyle/>
          <a:p>
            <a:pPr algn="ctr"/>
            <a:r>
              <a:rPr lang="en-US" dirty="0"/>
              <a:t>Edge, often</a:t>
            </a:r>
            <a:br>
              <a:rPr lang="en-US" dirty="0"/>
            </a:br>
            <a:r>
              <a:rPr lang="en-US" dirty="0"/>
              <a:t>directed</a:t>
            </a:r>
          </a:p>
        </p:txBody>
      </p:sp>
      <p:sp>
        <p:nvSpPr>
          <p:cNvPr id="16" name="TextBox 15"/>
          <p:cNvSpPr txBox="1"/>
          <p:nvPr/>
        </p:nvSpPr>
        <p:spPr>
          <a:xfrm>
            <a:off x="1189209" y="4712138"/>
            <a:ext cx="2835093" cy="569387"/>
          </a:xfrm>
          <a:prstGeom prst="rect">
            <a:avLst/>
          </a:prstGeom>
          <a:noFill/>
        </p:spPr>
        <p:txBody>
          <a:bodyPr wrap="none" rtlCol="0">
            <a:spAutoFit/>
          </a:bodyPr>
          <a:lstStyle/>
          <a:p>
            <a:r>
              <a:rPr lang="en-US" sz="3100" b="1" dirty="0"/>
              <a:t>Graph-theory!</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Algorithms</a:t>
            </a:r>
          </a:p>
        </p:txBody>
      </p:sp>
      <p:sp>
        <p:nvSpPr>
          <p:cNvPr id="3" name="Content Placeholder 2"/>
          <p:cNvSpPr>
            <a:spLocks noGrp="1"/>
          </p:cNvSpPr>
          <p:nvPr>
            <p:ph idx="1"/>
          </p:nvPr>
        </p:nvSpPr>
        <p:spPr/>
        <p:txBody>
          <a:bodyPr/>
          <a:lstStyle/>
          <a:p>
            <a:r>
              <a:rPr lang="en-US" dirty="0"/>
              <a:t>All are graph-based</a:t>
            </a:r>
          </a:p>
        </p:txBody>
      </p:sp>
      <p:sp>
        <p:nvSpPr>
          <p:cNvPr id="7" name="Oval 6"/>
          <p:cNvSpPr/>
          <p:nvPr/>
        </p:nvSpPr>
        <p:spPr>
          <a:xfrm>
            <a:off x="1506482" y="351220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40537" y="350695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1926896" y="3712780"/>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234961" y="3142875"/>
            <a:ext cx="929010" cy="369332"/>
          </a:xfrm>
          <a:prstGeom prst="rect">
            <a:avLst/>
          </a:prstGeom>
          <a:noFill/>
        </p:spPr>
        <p:txBody>
          <a:bodyPr wrap="none" rtlCol="0">
            <a:spAutoFit/>
          </a:bodyPr>
          <a:lstStyle/>
          <a:p>
            <a:r>
              <a:rPr lang="en-US" dirty="0"/>
              <a:t>Read 1</a:t>
            </a:r>
          </a:p>
        </p:txBody>
      </p:sp>
      <p:sp>
        <p:nvSpPr>
          <p:cNvPr id="14" name="TextBox 13"/>
          <p:cNvSpPr txBox="1"/>
          <p:nvPr/>
        </p:nvSpPr>
        <p:spPr>
          <a:xfrm>
            <a:off x="3095292" y="3137620"/>
            <a:ext cx="929010" cy="369332"/>
          </a:xfrm>
          <a:prstGeom prst="rect">
            <a:avLst/>
          </a:prstGeom>
          <a:noFill/>
        </p:spPr>
        <p:txBody>
          <a:bodyPr wrap="none" rtlCol="0">
            <a:spAutoFit/>
          </a:bodyPr>
          <a:lstStyle/>
          <a:p>
            <a:r>
              <a:rPr lang="en-US" dirty="0"/>
              <a:t>Read 2</a:t>
            </a:r>
          </a:p>
        </p:txBody>
      </p:sp>
      <p:sp>
        <p:nvSpPr>
          <p:cNvPr id="15" name="TextBox 14"/>
          <p:cNvSpPr txBox="1"/>
          <p:nvPr/>
        </p:nvSpPr>
        <p:spPr>
          <a:xfrm>
            <a:off x="2163971" y="3739196"/>
            <a:ext cx="992918" cy="369332"/>
          </a:xfrm>
          <a:prstGeom prst="rect">
            <a:avLst/>
          </a:prstGeom>
          <a:noFill/>
        </p:spPr>
        <p:txBody>
          <a:bodyPr wrap="none" rtlCol="0">
            <a:spAutoFit/>
          </a:bodyPr>
          <a:lstStyle/>
          <a:p>
            <a:r>
              <a:rPr lang="en-US" dirty="0"/>
              <a:t>Overlap</a:t>
            </a:r>
          </a:p>
        </p:txBody>
      </p:sp>
      <p:sp>
        <p:nvSpPr>
          <p:cNvPr id="16" name="TextBox 15"/>
          <p:cNvSpPr txBox="1"/>
          <p:nvPr/>
        </p:nvSpPr>
        <p:spPr>
          <a:xfrm>
            <a:off x="1189209" y="4712138"/>
            <a:ext cx="2835093" cy="569387"/>
          </a:xfrm>
          <a:prstGeom prst="rect">
            <a:avLst/>
          </a:prstGeom>
          <a:noFill/>
        </p:spPr>
        <p:txBody>
          <a:bodyPr wrap="none" rtlCol="0">
            <a:spAutoFit/>
          </a:bodyPr>
          <a:lstStyle/>
          <a:p>
            <a:r>
              <a:rPr lang="en-US" sz="3100" b="1" dirty="0"/>
              <a:t>Graph-theory!</a:t>
            </a:r>
          </a:p>
        </p:txBody>
      </p:sp>
      <p:pic>
        <p:nvPicPr>
          <p:cNvPr id="17" name="Picture 16"/>
          <p:cNvPicPr>
            <a:picLocks noChangeAspect="1"/>
          </p:cNvPicPr>
          <p:nvPr/>
        </p:nvPicPr>
        <p:blipFill>
          <a:blip r:embed="rId3"/>
          <a:stretch>
            <a:fillRect/>
          </a:stretch>
        </p:blipFill>
        <p:spPr>
          <a:xfrm>
            <a:off x="4712138" y="3182430"/>
            <a:ext cx="4177862" cy="1482864"/>
          </a:xfrm>
          <a:prstGeom prst="rect">
            <a:avLst/>
          </a:prstGeom>
        </p:spPr>
      </p:pic>
    </p:spTree>
    <p:extLst>
      <p:ext uri="{BB962C8B-B14F-4D97-AF65-F5344CB8AC3E}">
        <p14:creationId xmlns:p14="http://schemas.microsoft.com/office/powerpoint/2010/main" val="57819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Algorithms</a:t>
            </a:r>
          </a:p>
        </p:txBody>
      </p:sp>
      <p:sp>
        <p:nvSpPr>
          <p:cNvPr id="3" name="Content Placeholder 2"/>
          <p:cNvSpPr>
            <a:spLocks noGrp="1"/>
          </p:cNvSpPr>
          <p:nvPr>
            <p:ph idx="1"/>
          </p:nvPr>
        </p:nvSpPr>
        <p:spPr/>
        <p:txBody>
          <a:bodyPr/>
          <a:lstStyle/>
          <a:p>
            <a:r>
              <a:rPr lang="en-US" dirty="0"/>
              <a:t>Hamiltonian path</a:t>
            </a:r>
          </a:p>
          <a:p>
            <a:pPr lvl="1"/>
            <a:r>
              <a:rPr lang="en-US" dirty="0"/>
              <a:t>a path that contains all the nodes</a:t>
            </a:r>
          </a:p>
        </p:txBody>
      </p:sp>
      <p:pic>
        <p:nvPicPr>
          <p:cNvPr id="4" name="Picture 3"/>
          <p:cNvPicPr>
            <a:picLocks noChangeAspect="1"/>
          </p:cNvPicPr>
          <p:nvPr/>
        </p:nvPicPr>
        <p:blipFill>
          <a:blip r:embed="rId3"/>
          <a:srcRect l="54952"/>
          <a:stretch>
            <a:fillRect/>
          </a:stretch>
        </p:blipFill>
        <p:spPr>
          <a:xfrm>
            <a:off x="904728" y="3105519"/>
            <a:ext cx="3250178" cy="3020644"/>
          </a:xfrm>
          <a:prstGeom prst="rect">
            <a:avLst/>
          </a:prstGeom>
        </p:spPr>
      </p:pic>
      <p:sp>
        <p:nvSpPr>
          <p:cNvPr id="5" name="TextBox 4"/>
          <p:cNvSpPr txBox="1"/>
          <p:nvPr/>
        </p:nvSpPr>
        <p:spPr>
          <a:xfrm>
            <a:off x="2993759" y="6488668"/>
            <a:ext cx="6150241" cy="369332"/>
          </a:xfrm>
          <a:prstGeom prst="rect">
            <a:avLst/>
          </a:prstGeom>
          <a:noFill/>
        </p:spPr>
        <p:txBody>
          <a:bodyPr wrap="none" rtlCol="0">
            <a:spAutoFit/>
          </a:bodyPr>
          <a:lstStyle/>
          <a:p>
            <a:r>
              <a:rPr lang="en-US" dirty="0"/>
              <a:t>http://www.cbcb.umd.edu/research/assembly_primer.shtml</a:t>
            </a:r>
          </a:p>
        </p:txBody>
      </p:sp>
      <p:pic>
        <p:nvPicPr>
          <p:cNvPr id="6" name="Picture 5"/>
          <p:cNvPicPr>
            <a:picLocks noChangeAspect="1"/>
          </p:cNvPicPr>
          <p:nvPr/>
        </p:nvPicPr>
        <p:blipFill>
          <a:blip r:embed="rId3"/>
          <a:srcRect r="45048"/>
          <a:stretch>
            <a:fillRect/>
          </a:stretch>
        </p:blipFill>
        <p:spPr>
          <a:xfrm>
            <a:off x="4330100" y="3105519"/>
            <a:ext cx="3964736" cy="3020644"/>
          </a:xfrm>
          <a:prstGeom prst="rect">
            <a:avLst/>
          </a:prstGeom>
        </p:spPr>
      </p:pic>
      <p:cxnSp>
        <p:nvCxnSpPr>
          <p:cNvPr id="8" name="Straight Connector 7">
            <a:extLst>
              <a:ext uri="{FF2B5EF4-FFF2-40B4-BE49-F238E27FC236}">
                <a16:creationId xmlns:a16="http://schemas.microsoft.com/office/drawing/2014/main" id="{F7341589-D6C7-41F7-B862-39D25A65793F}"/>
              </a:ext>
            </a:extLst>
          </p:cNvPr>
          <p:cNvCxnSpPr>
            <a:cxnSpLocks/>
          </p:cNvCxnSpPr>
          <p:nvPr/>
        </p:nvCxnSpPr>
        <p:spPr>
          <a:xfrm>
            <a:off x="6728346" y="3725839"/>
            <a:ext cx="0" cy="95534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3E5482C7-8A86-4000-90DB-5A0BFF81B7C3}"/>
              </a:ext>
            </a:extLst>
          </p:cNvPr>
          <p:cNvCxnSpPr>
            <a:cxnSpLocks/>
          </p:cNvCxnSpPr>
          <p:nvPr/>
        </p:nvCxnSpPr>
        <p:spPr>
          <a:xfrm>
            <a:off x="6728346" y="3725839"/>
            <a:ext cx="1119117" cy="110774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998F017-817E-41E0-948B-18F36E433C14}"/>
              </a:ext>
            </a:extLst>
          </p:cNvPr>
          <p:cNvCxnSpPr>
            <a:cxnSpLocks/>
          </p:cNvCxnSpPr>
          <p:nvPr/>
        </p:nvCxnSpPr>
        <p:spPr>
          <a:xfrm flipH="1">
            <a:off x="7478975" y="4833582"/>
            <a:ext cx="305352" cy="147851"/>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CEB062EC-52CE-45F1-B6DA-8B79D9560429}"/>
              </a:ext>
            </a:extLst>
          </p:cNvPr>
          <p:cNvCxnSpPr>
            <a:cxnSpLocks/>
          </p:cNvCxnSpPr>
          <p:nvPr/>
        </p:nvCxnSpPr>
        <p:spPr>
          <a:xfrm flipH="1">
            <a:off x="6194066" y="4617710"/>
            <a:ext cx="534280" cy="36372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F93FE573-2F80-4BAD-8E67-CAABEAFDCB66}"/>
              </a:ext>
            </a:extLst>
          </p:cNvPr>
          <p:cNvCxnSpPr>
            <a:cxnSpLocks/>
          </p:cNvCxnSpPr>
          <p:nvPr/>
        </p:nvCxnSpPr>
        <p:spPr>
          <a:xfrm>
            <a:off x="4782531" y="4279710"/>
            <a:ext cx="1435306" cy="701723"/>
          </a:xfrm>
          <a:prstGeom prst="line">
            <a:avLst/>
          </a:prstGeom>
          <a:ln w="38100">
            <a:solidFill>
              <a:srgbClr val="FF0000"/>
            </a:solidFill>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Algorithms</a:t>
            </a:r>
          </a:p>
        </p:txBody>
      </p:sp>
      <p:sp>
        <p:nvSpPr>
          <p:cNvPr id="3" name="Content Placeholder 2"/>
          <p:cNvSpPr>
            <a:spLocks noGrp="1"/>
          </p:cNvSpPr>
          <p:nvPr>
            <p:ph idx="1"/>
          </p:nvPr>
        </p:nvSpPr>
        <p:spPr/>
        <p:txBody>
          <a:bodyPr/>
          <a:lstStyle/>
          <a:p>
            <a:r>
              <a:rPr lang="en-US" dirty="0"/>
              <a:t>Overlap calculation (alignment)</a:t>
            </a:r>
          </a:p>
          <a:p>
            <a:pPr lvl="1"/>
            <a:r>
              <a:rPr lang="en-US" dirty="0"/>
              <a:t>computationally intensive</a:t>
            </a:r>
          </a:p>
        </p:txBody>
      </p:sp>
      <p:sp>
        <p:nvSpPr>
          <p:cNvPr id="7" name="Oval 6"/>
          <p:cNvSpPr/>
          <p:nvPr/>
        </p:nvSpPr>
        <p:spPr>
          <a:xfrm>
            <a:off x="2566276" y="351220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400331" y="350695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2986690" y="3712780"/>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294755" y="3142875"/>
            <a:ext cx="929010" cy="369332"/>
          </a:xfrm>
          <a:prstGeom prst="rect">
            <a:avLst/>
          </a:prstGeom>
          <a:noFill/>
        </p:spPr>
        <p:txBody>
          <a:bodyPr wrap="none" rtlCol="0">
            <a:spAutoFit/>
          </a:bodyPr>
          <a:lstStyle/>
          <a:p>
            <a:r>
              <a:rPr lang="en-US" dirty="0"/>
              <a:t>Read 1</a:t>
            </a:r>
          </a:p>
        </p:txBody>
      </p:sp>
      <p:sp>
        <p:nvSpPr>
          <p:cNvPr id="14" name="TextBox 13"/>
          <p:cNvSpPr txBox="1"/>
          <p:nvPr/>
        </p:nvSpPr>
        <p:spPr>
          <a:xfrm>
            <a:off x="4155086" y="3137620"/>
            <a:ext cx="929010" cy="369332"/>
          </a:xfrm>
          <a:prstGeom prst="rect">
            <a:avLst/>
          </a:prstGeom>
          <a:noFill/>
        </p:spPr>
        <p:txBody>
          <a:bodyPr wrap="none" rtlCol="0">
            <a:spAutoFit/>
          </a:bodyPr>
          <a:lstStyle/>
          <a:p>
            <a:r>
              <a:rPr lang="en-US" dirty="0"/>
              <a:t>Read 2</a:t>
            </a:r>
          </a:p>
        </p:txBody>
      </p:sp>
      <p:sp>
        <p:nvSpPr>
          <p:cNvPr id="15" name="TextBox 14"/>
          <p:cNvSpPr txBox="1"/>
          <p:nvPr/>
        </p:nvSpPr>
        <p:spPr>
          <a:xfrm>
            <a:off x="3223765" y="3739196"/>
            <a:ext cx="1044314" cy="369332"/>
          </a:xfrm>
          <a:prstGeom prst="rect">
            <a:avLst/>
          </a:prstGeom>
          <a:noFill/>
        </p:spPr>
        <p:txBody>
          <a:bodyPr wrap="none" rtlCol="0">
            <a:spAutoFit/>
          </a:bodyPr>
          <a:lstStyle/>
          <a:p>
            <a:r>
              <a:rPr lang="en-US" b="1" dirty="0"/>
              <a:t>Overlap</a:t>
            </a:r>
          </a:p>
        </p:txBody>
      </p:sp>
      <p:pic>
        <p:nvPicPr>
          <p:cNvPr id="11" name="Picture 10"/>
          <p:cNvPicPr>
            <a:picLocks noChangeAspect="1"/>
          </p:cNvPicPr>
          <p:nvPr/>
        </p:nvPicPr>
        <p:blipFill>
          <a:blip r:embed="rId3"/>
          <a:srcRect l="2208" t="5547" r="3559" b="17581"/>
          <a:stretch>
            <a:fillRect/>
          </a:stretch>
        </p:blipFill>
        <p:spPr>
          <a:xfrm>
            <a:off x="2706414" y="4440621"/>
            <a:ext cx="5980386" cy="173157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Algorithms</a:t>
            </a:r>
          </a:p>
        </p:txBody>
      </p:sp>
      <p:sp>
        <p:nvSpPr>
          <p:cNvPr id="3" name="Content Placeholder 2"/>
          <p:cNvSpPr>
            <a:spLocks noGrp="1"/>
          </p:cNvSpPr>
          <p:nvPr>
            <p:ph idx="1"/>
          </p:nvPr>
        </p:nvSpPr>
        <p:spPr/>
        <p:txBody>
          <a:bodyPr/>
          <a:lstStyle/>
          <a:p>
            <a:r>
              <a:rPr lang="en-US" dirty="0"/>
              <a:t>Path through the graph</a:t>
            </a:r>
          </a:p>
          <a:p>
            <a:pPr lvl="1">
              <a:buNone/>
            </a:pPr>
            <a:r>
              <a:rPr lang="en-US" dirty="0" err="1">
                <a:sym typeface="Wingdings"/>
              </a:rPr>
              <a:t></a:t>
            </a:r>
            <a:r>
              <a:rPr lang="en-US" dirty="0" err="1"/>
              <a:t>contig</a:t>
            </a:r>
            <a:endParaRPr lang="en-US" dirty="0"/>
          </a:p>
        </p:txBody>
      </p:sp>
      <p:sp>
        <p:nvSpPr>
          <p:cNvPr id="7" name="Oval 6"/>
          <p:cNvSpPr/>
          <p:nvPr/>
        </p:nvSpPr>
        <p:spPr>
          <a:xfrm>
            <a:off x="1663543" y="354738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497598" y="354212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2083957" y="3747955"/>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392022" y="3178050"/>
            <a:ext cx="929010" cy="369332"/>
          </a:xfrm>
          <a:prstGeom prst="rect">
            <a:avLst/>
          </a:prstGeom>
          <a:noFill/>
        </p:spPr>
        <p:txBody>
          <a:bodyPr wrap="none" rtlCol="0">
            <a:spAutoFit/>
          </a:bodyPr>
          <a:lstStyle/>
          <a:p>
            <a:r>
              <a:rPr lang="en-US" dirty="0"/>
              <a:t>Read 1</a:t>
            </a:r>
          </a:p>
        </p:txBody>
      </p:sp>
      <p:sp>
        <p:nvSpPr>
          <p:cNvPr id="14" name="TextBox 13"/>
          <p:cNvSpPr txBox="1"/>
          <p:nvPr/>
        </p:nvSpPr>
        <p:spPr>
          <a:xfrm>
            <a:off x="3226076" y="3164036"/>
            <a:ext cx="929010" cy="369332"/>
          </a:xfrm>
          <a:prstGeom prst="rect">
            <a:avLst/>
          </a:prstGeom>
          <a:noFill/>
        </p:spPr>
        <p:txBody>
          <a:bodyPr wrap="none" rtlCol="0">
            <a:spAutoFit/>
          </a:bodyPr>
          <a:lstStyle/>
          <a:p>
            <a:r>
              <a:rPr lang="en-US" dirty="0"/>
              <a:t>Read 2</a:t>
            </a:r>
          </a:p>
        </p:txBody>
      </p:sp>
      <p:sp>
        <p:nvSpPr>
          <p:cNvPr id="15" name="TextBox 14"/>
          <p:cNvSpPr txBox="1"/>
          <p:nvPr/>
        </p:nvSpPr>
        <p:spPr>
          <a:xfrm>
            <a:off x="2321032" y="3774371"/>
            <a:ext cx="1044314" cy="369332"/>
          </a:xfrm>
          <a:prstGeom prst="rect">
            <a:avLst/>
          </a:prstGeom>
          <a:noFill/>
        </p:spPr>
        <p:txBody>
          <a:bodyPr wrap="none" rtlCol="0">
            <a:spAutoFit/>
          </a:bodyPr>
          <a:lstStyle/>
          <a:p>
            <a:r>
              <a:rPr lang="en-US" b="1" dirty="0"/>
              <a:t>Overlap</a:t>
            </a:r>
          </a:p>
        </p:txBody>
      </p:sp>
      <p:pic>
        <p:nvPicPr>
          <p:cNvPr id="11" name="Picture 10"/>
          <p:cNvPicPr>
            <a:picLocks noChangeAspect="1"/>
          </p:cNvPicPr>
          <p:nvPr/>
        </p:nvPicPr>
        <p:blipFill>
          <a:blip r:embed="rId3"/>
          <a:srcRect l="1656" t="4769" r="3559" b="5411"/>
          <a:stretch>
            <a:fillRect/>
          </a:stretch>
        </p:blipFill>
        <p:spPr>
          <a:xfrm>
            <a:off x="2671379" y="4423103"/>
            <a:ext cx="6015421" cy="2023242"/>
          </a:xfrm>
          <a:prstGeom prst="rect">
            <a:avLst/>
          </a:prstGeom>
        </p:spPr>
      </p:pic>
      <p:sp>
        <p:nvSpPr>
          <p:cNvPr id="16" name="Oval 15"/>
          <p:cNvSpPr/>
          <p:nvPr/>
        </p:nvSpPr>
        <p:spPr>
          <a:xfrm>
            <a:off x="5352953" y="3538623"/>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endCxn id="16" idx="2"/>
          </p:cNvCxnSpPr>
          <p:nvPr/>
        </p:nvCxnSpPr>
        <p:spPr>
          <a:xfrm flipV="1">
            <a:off x="3939312" y="3744451"/>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107708" y="3169291"/>
            <a:ext cx="929010" cy="369332"/>
          </a:xfrm>
          <a:prstGeom prst="rect">
            <a:avLst/>
          </a:prstGeom>
          <a:noFill/>
        </p:spPr>
        <p:txBody>
          <a:bodyPr wrap="none" rtlCol="0">
            <a:spAutoFit/>
          </a:bodyPr>
          <a:lstStyle/>
          <a:p>
            <a:r>
              <a:rPr lang="en-US" dirty="0"/>
              <a:t>Read 3</a:t>
            </a:r>
          </a:p>
        </p:txBody>
      </p:sp>
      <p:sp>
        <p:nvSpPr>
          <p:cNvPr id="19" name="TextBox 18"/>
          <p:cNvSpPr txBox="1"/>
          <p:nvPr/>
        </p:nvSpPr>
        <p:spPr>
          <a:xfrm>
            <a:off x="4176387" y="3770867"/>
            <a:ext cx="1044314" cy="369332"/>
          </a:xfrm>
          <a:prstGeom prst="rect">
            <a:avLst/>
          </a:prstGeom>
          <a:noFill/>
        </p:spPr>
        <p:txBody>
          <a:bodyPr wrap="none" rtlCol="0">
            <a:spAutoFit/>
          </a:bodyPr>
          <a:lstStyle/>
          <a:p>
            <a:r>
              <a:rPr lang="en-US" b="1" dirty="0"/>
              <a:t>Overlap</a:t>
            </a:r>
          </a:p>
        </p:txBody>
      </p:sp>
      <p:sp>
        <p:nvSpPr>
          <p:cNvPr id="20" name="Oval 19"/>
          <p:cNvSpPr/>
          <p:nvPr/>
        </p:nvSpPr>
        <p:spPr>
          <a:xfrm>
            <a:off x="7187008" y="3538623"/>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a:endCxn id="20" idx="2"/>
          </p:cNvCxnSpPr>
          <p:nvPr/>
        </p:nvCxnSpPr>
        <p:spPr>
          <a:xfrm flipV="1">
            <a:off x="5773367" y="3744451"/>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941763" y="3169291"/>
            <a:ext cx="929010" cy="369332"/>
          </a:xfrm>
          <a:prstGeom prst="rect">
            <a:avLst/>
          </a:prstGeom>
          <a:noFill/>
        </p:spPr>
        <p:txBody>
          <a:bodyPr wrap="none" rtlCol="0">
            <a:spAutoFit/>
          </a:bodyPr>
          <a:lstStyle/>
          <a:p>
            <a:r>
              <a:rPr lang="en-US" dirty="0"/>
              <a:t>Read 4</a:t>
            </a:r>
          </a:p>
        </p:txBody>
      </p:sp>
      <p:sp>
        <p:nvSpPr>
          <p:cNvPr id="23" name="TextBox 22"/>
          <p:cNvSpPr txBox="1"/>
          <p:nvPr/>
        </p:nvSpPr>
        <p:spPr>
          <a:xfrm>
            <a:off x="6010442" y="3770867"/>
            <a:ext cx="1044314" cy="369332"/>
          </a:xfrm>
          <a:prstGeom prst="rect">
            <a:avLst/>
          </a:prstGeom>
          <a:noFill/>
        </p:spPr>
        <p:txBody>
          <a:bodyPr wrap="none" rtlCol="0">
            <a:spAutoFit/>
          </a:bodyPr>
          <a:lstStyle/>
          <a:p>
            <a:r>
              <a:rPr lang="en-US" b="1" dirty="0"/>
              <a:t>Overlap</a:t>
            </a:r>
          </a:p>
        </p:txBody>
      </p:sp>
      <p:grpSp>
        <p:nvGrpSpPr>
          <p:cNvPr id="32" name="Group 31"/>
          <p:cNvGrpSpPr/>
          <p:nvPr/>
        </p:nvGrpSpPr>
        <p:grpSpPr>
          <a:xfrm>
            <a:off x="1858262" y="2516147"/>
            <a:ext cx="5394436" cy="1906955"/>
            <a:chOff x="1858262" y="2516147"/>
            <a:chExt cx="5394436" cy="1906955"/>
          </a:xfrm>
        </p:grpSpPr>
        <p:grpSp>
          <p:nvGrpSpPr>
            <p:cNvPr id="25" name="Group 24"/>
            <p:cNvGrpSpPr/>
            <p:nvPr/>
          </p:nvGrpSpPr>
          <p:grpSpPr>
            <a:xfrm>
              <a:off x="1858262" y="3049553"/>
              <a:ext cx="3494691" cy="967630"/>
              <a:chOff x="2076777" y="2570993"/>
              <a:chExt cx="3494691" cy="967630"/>
            </a:xfrm>
          </p:grpSpPr>
          <p:sp>
            <p:nvSpPr>
              <p:cNvPr id="9" name="Arc 8"/>
              <p:cNvSpPr/>
              <p:nvPr/>
            </p:nvSpPr>
            <p:spPr>
              <a:xfrm>
                <a:off x="2194648" y="2570993"/>
                <a:ext cx="3376820" cy="967630"/>
              </a:xfrm>
              <a:prstGeom prst="arc">
                <a:avLst>
                  <a:gd name="adj1" fmla="val 15829601"/>
                  <a:gd name="adj2" fmla="val 0"/>
                </a:avLst>
              </a:prstGeom>
              <a:ln>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Arc 23"/>
              <p:cNvSpPr/>
              <p:nvPr/>
            </p:nvSpPr>
            <p:spPr>
              <a:xfrm flipH="1">
                <a:off x="2076777" y="2570993"/>
                <a:ext cx="3383999" cy="967630"/>
              </a:xfrm>
              <a:prstGeom prst="arc">
                <a:avLst>
                  <a:gd name="adj1" fmla="val 15829601"/>
                  <a:gd name="adj2" fmla="val 0"/>
                </a:avLst>
              </a:prstGeom>
              <a:ln>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6" name="Group 25"/>
            <p:cNvGrpSpPr/>
            <p:nvPr/>
          </p:nvGrpSpPr>
          <p:grpSpPr>
            <a:xfrm>
              <a:off x="3758007" y="3049553"/>
              <a:ext cx="3494691" cy="967630"/>
              <a:chOff x="2076777" y="2570993"/>
              <a:chExt cx="3494691" cy="967630"/>
            </a:xfrm>
          </p:grpSpPr>
          <p:sp>
            <p:nvSpPr>
              <p:cNvPr id="27" name="Arc 26"/>
              <p:cNvSpPr/>
              <p:nvPr/>
            </p:nvSpPr>
            <p:spPr>
              <a:xfrm>
                <a:off x="2194648" y="2570993"/>
                <a:ext cx="3376820" cy="967630"/>
              </a:xfrm>
              <a:prstGeom prst="arc">
                <a:avLst>
                  <a:gd name="adj1" fmla="val 15829601"/>
                  <a:gd name="adj2" fmla="val 0"/>
                </a:avLst>
              </a:prstGeom>
              <a:ln>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Arc 27"/>
              <p:cNvSpPr/>
              <p:nvPr/>
            </p:nvSpPr>
            <p:spPr>
              <a:xfrm flipH="1">
                <a:off x="2076777" y="2570993"/>
                <a:ext cx="3383999" cy="967630"/>
              </a:xfrm>
              <a:prstGeom prst="arc">
                <a:avLst>
                  <a:gd name="adj1" fmla="val 15829601"/>
                  <a:gd name="adj2" fmla="val 0"/>
                </a:avLst>
              </a:prstGeom>
              <a:ln>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9" name="Group 28"/>
            <p:cNvGrpSpPr/>
            <p:nvPr/>
          </p:nvGrpSpPr>
          <p:grpSpPr>
            <a:xfrm>
              <a:off x="1858262" y="2516147"/>
              <a:ext cx="5394436" cy="1906955"/>
              <a:chOff x="2076777" y="2570993"/>
              <a:chExt cx="3494691" cy="967630"/>
            </a:xfrm>
          </p:grpSpPr>
          <p:sp>
            <p:nvSpPr>
              <p:cNvPr id="30" name="Arc 29"/>
              <p:cNvSpPr/>
              <p:nvPr/>
            </p:nvSpPr>
            <p:spPr>
              <a:xfrm>
                <a:off x="2194648" y="2570993"/>
                <a:ext cx="3376820" cy="967630"/>
              </a:xfrm>
              <a:prstGeom prst="arc">
                <a:avLst>
                  <a:gd name="adj1" fmla="val 15829601"/>
                  <a:gd name="adj2" fmla="val 0"/>
                </a:avLst>
              </a:prstGeom>
              <a:ln>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Arc 30"/>
              <p:cNvSpPr/>
              <p:nvPr/>
            </p:nvSpPr>
            <p:spPr>
              <a:xfrm flipH="1">
                <a:off x="2076777" y="2570993"/>
                <a:ext cx="3383999" cy="967630"/>
              </a:xfrm>
              <a:prstGeom prst="arc">
                <a:avLst>
                  <a:gd name="adj1" fmla="val 15829601"/>
                  <a:gd name="adj2" fmla="val 0"/>
                </a:avLst>
              </a:prstGeom>
              <a:ln>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64" y="-3"/>
            <a:ext cx="9151764" cy="6858000"/>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Title 4"/>
          <p:cNvSpPr>
            <a:spLocks noGrp="1"/>
          </p:cNvSpPr>
          <p:nvPr>
            <p:ph type="ctrTitle"/>
          </p:nvPr>
        </p:nvSpPr>
        <p:spPr/>
        <p:txBody>
          <a:bodyPr>
            <a:normAutofit/>
          </a:bodyPr>
          <a:lstStyle/>
          <a:p>
            <a:r>
              <a:rPr lang="en-US" dirty="0"/>
              <a:t>What is this thing called ‘genome assembly’?</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996203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Algorithms</a:t>
            </a:r>
          </a:p>
        </p:txBody>
      </p:sp>
      <p:sp>
        <p:nvSpPr>
          <p:cNvPr id="3" name="Content Placeholder 2"/>
          <p:cNvSpPr>
            <a:spLocks noGrp="1"/>
          </p:cNvSpPr>
          <p:nvPr>
            <p:ph idx="1"/>
          </p:nvPr>
        </p:nvSpPr>
        <p:spPr/>
        <p:txBody>
          <a:bodyPr>
            <a:normAutofit fontScale="92500" lnSpcReduction="20000"/>
          </a:bodyPr>
          <a:lstStyle/>
          <a:p>
            <a:r>
              <a:rPr lang="en-US" dirty="0"/>
              <a:t>Many flavors</a:t>
            </a:r>
          </a:p>
          <a:p>
            <a:endParaRPr lang="en-US" dirty="0"/>
          </a:p>
          <a:p>
            <a:endParaRPr lang="en-US" dirty="0"/>
          </a:p>
          <a:p>
            <a:pPr marL="1257300" indent="-538163"/>
            <a:r>
              <a:rPr lang="en-US" dirty="0"/>
              <a:t>Abandoned</a:t>
            </a:r>
          </a:p>
          <a:p>
            <a:pPr marL="3138488" indent="-2419350"/>
            <a:r>
              <a:rPr lang="en-US" dirty="0">
                <a:sym typeface="Wingdings"/>
              </a:rPr>
              <a:t> Greedy extension</a:t>
            </a:r>
            <a:endParaRPr lang="en-US" dirty="0"/>
          </a:p>
          <a:p>
            <a:pPr marL="3138488" indent="-538163"/>
            <a:endParaRPr lang="en-US" dirty="0"/>
          </a:p>
          <a:p>
            <a:pPr marL="3138488" indent="-538163"/>
            <a:r>
              <a:rPr lang="en-US" dirty="0"/>
              <a:t>Two most used</a:t>
            </a:r>
          </a:p>
          <a:p>
            <a:pPr marL="3138488" indent="-538163">
              <a:buFont typeface="Wingdings" pitchFamily="-106" charset="2"/>
              <a:buChar char="à"/>
            </a:pPr>
            <a:r>
              <a:rPr lang="en-US" dirty="0">
                <a:sym typeface="Wingdings"/>
              </a:rPr>
              <a:t>Overlap Layout Consensus</a:t>
            </a:r>
          </a:p>
          <a:p>
            <a:pPr marL="3138488" indent="-538163">
              <a:buFont typeface="Wingdings" pitchFamily="-106" charset="2"/>
              <a:buChar char="à"/>
            </a:pPr>
            <a:r>
              <a:rPr lang="en-US" dirty="0">
                <a:sym typeface="Wingdings"/>
              </a:rPr>
              <a:t>de </a:t>
            </a:r>
            <a:r>
              <a:rPr lang="en-US" dirty="0" err="1">
                <a:sym typeface="Wingdings"/>
              </a:rPr>
              <a:t>Bruijn</a:t>
            </a:r>
            <a:r>
              <a:rPr lang="en-US" dirty="0">
                <a:sym typeface="Wingdings"/>
              </a:rPr>
              <a:t> graph</a:t>
            </a:r>
            <a:endParaRPr lang="en-US" dirty="0"/>
          </a:p>
        </p:txBody>
      </p:sp>
      <p:pic>
        <p:nvPicPr>
          <p:cNvPr id="4" name="Picture 3"/>
          <p:cNvPicPr>
            <a:picLocks noChangeAspect="1"/>
          </p:cNvPicPr>
          <p:nvPr/>
        </p:nvPicPr>
        <p:blipFill>
          <a:blip r:embed="rId3"/>
          <a:stretch>
            <a:fillRect/>
          </a:stretch>
        </p:blipFill>
        <p:spPr>
          <a:xfrm>
            <a:off x="3701928" y="274638"/>
            <a:ext cx="4555527" cy="2657391"/>
          </a:xfrm>
          <a:prstGeom prst="rect">
            <a:avLst/>
          </a:prstGeom>
        </p:spPr>
      </p:pic>
      <p:sp>
        <p:nvSpPr>
          <p:cNvPr id="5" name="TextBox 4"/>
          <p:cNvSpPr txBox="1"/>
          <p:nvPr/>
        </p:nvSpPr>
        <p:spPr>
          <a:xfrm>
            <a:off x="3006157" y="6488668"/>
            <a:ext cx="6137843" cy="369332"/>
          </a:xfrm>
          <a:prstGeom prst="rect">
            <a:avLst/>
          </a:prstGeom>
          <a:noFill/>
        </p:spPr>
        <p:txBody>
          <a:bodyPr wrap="none" rtlCol="0">
            <a:spAutoFit/>
          </a:bodyPr>
          <a:lstStyle/>
          <a:p>
            <a:pPr algn="r"/>
            <a:r>
              <a:rPr lang="en-US" dirty="0"/>
              <a:t>http://www.waialuasodaworks.com/images/flavors2009.jpg</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Greedy extension</a:t>
            </a:r>
          </a:p>
        </p:txBody>
      </p:sp>
      <p:sp>
        <p:nvSpPr>
          <p:cNvPr id="3" name="Content Placeholder 2"/>
          <p:cNvSpPr>
            <a:spLocks noGrp="1"/>
          </p:cNvSpPr>
          <p:nvPr>
            <p:ph idx="1"/>
          </p:nvPr>
        </p:nvSpPr>
        <p:spPr/>
        <p:txBody>
          <a:bodyPr/>
          <a:lstStyle/>
          <a:p>
            <a:r>
              <a:rPr lang="en-US" dirty="0"/>
              <a:t>Oldest</a:t>
            </a:r>
          </a:p>
        </p:txBody>
      </p:sp>
      <p:pic>
        <p:nvPicPr>
          <p:cNvPr id="4" name="Picture 3"/>
          <p:cNvPicPr>
            <a:picLocks noChangeAspect="1"/>
          </p:cNvPicPr>
          <p:nvPr/>
        </p:nvPicPr>
        <p:blipFill>
          <a:blip r:embed="rId3"/>
          <a:stretch>
            <a:fillRect/>
          </a:stretch>
        </p:blipFill>
        <p:spPr>
          <a:xfrm>
            <a:off x="762000" y="2529928"/>
            <a:ext cx="7620000" cy="2971800"/>
          </a:xfrm>
          <a:prstGeom prst="rect">
            <a:avLst/>
          </a:prstGeom>
        </p:spPr>
      </p:pic>
      <p:sp>
        <p:nvSpPr>
          <p:cNvPr id="5" name="TextBox 4"/>
          <p:cNvSpPr txBox="1"/>
          <p:nvPr/>
        </p:nvSpPr>
        <p:spPr>
          <a:xfrm>
            <a:off x="2993759" y="6488668"/>
            <a:ext cx="6150241" cy="369332"/>
          </a:xfrm>
          <a:prstGeom prst="rect">
            <a:avLst/>
          </a:prstGeom>
          <a:noFill/>
        </p:spPr>
        <p:txBody>
          <a:bodyPr wrap="none" rtlCol="0">
            <a:spAutoFit/>
          </a:bodyPr>
          <a:lstStyle/>
          <a:p>
            <a:r>
              <a:rPr lang="en-US" dirty="0"/>
              <a:t>http://</a:t>
            </a:r>
            <a:r>
              <a:rPr lang="en-US" dirty="0" err="1"/>
              <a:t>www.cbcb.umd.edu/research/assembly_primer.shtml</a:t>
            </a:r>
            <a:endParaRPr lang="en-US" dirty="0"/>
          </a:p>
        </p:txBody>
      </p:sp>
    </p:spTree>
    <p:extLst>
      <p:ext uri="{BB962C8B-B14F-4D97-AF65-F5344CB8AC3E}">
        <p14:creationId xmlns:p14="http://schemas.microsoft.com/office/powerpoint/2010/main" val="19087301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Overlap-Layout-Consensus</a:t>
            </a:r>
          </a:p>
        </p:txBody>
      </p:sp>
      <p:sp>
        <p:nvSpPr>
          <p:cNvPr id="3" name="Content Placeholder 2"/>
          <p:cNvSpPr>
            <a:spLocks noGrp="1"/>
          </p:cNvSpPr>
          <p:nvPr>
            <p:ph idx="1"/>
          </p:nvPr>
        </p:nvSpPr>
        <p:spPr/>
        <p:txBody>
          <a:bodyPr/>
          <a:lstStyle/>
          <a:p>
            <a:r>
              <a:rPr lang="en-US" dirty="0"/>
              <a:t>Typical for Sanger-type reads</a:t>
            </a:r>
          </a:p>
          <a:p>
            <a:pPr lvl="1"/>
            <a:r>
              <a:rPr lang="en-US" dirty="0"/>
              <a:t>also used by </a:t>
            </a:r>
            <a:r>
              <a:rPr lang="en-US" dirty="0" err="1"/>
              <a:t>canu</a:t>
            </a:r>
            <a:endParaRPr lang="en-US" dirty="0"/>
          </a:p>
        </p:txBody>
      </p:sp>
      <p:pic>
        <p:nvPicPr>
          <p:cNvPr id="4" name="Picture 4"/>
          <p:cNvPicPr>
            <a:picLocks noChangeAspect="1" noChangeArrowheads="1"/>
          </p:cNvPicPr>
          <p:nvPr/>
        </p:nvPicPr>
        <p:blipFill>
          <a:blip r:embed="rId3"/>
          <a:srcRect r="1540"/>
          <a:stretch>
            <a:fillRect/>
          </a:stretch>
        </p:blipFill>
        <p:spPr bwMode="auto">
          <a:xfrm>
            <a:off x="533400" y="3276600"/>
            <a:ext cx="8001000" cy="1995488"/>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Overlap-Layout-Consensus</a:t>
            </a:r>
          </a:p>
        </p:txBody>
      </p:sp>
      <p:sp>
        <p:nvSpPr>
          <p:cNvPr id="3" name="Content Placeholder 2"/>
          <p:cNvSpPr>
            <a:spLocks noGrp="1"/>
          </p:cNvSpPr>
          <p:nvPr>
            <p:ph idx="1"/>
          </p:nvPr>
        </p:nvSpPr>
        <p:spPr/>
        <p:txBody>
          <a:bodyPr/>
          <a:lstStyle/>
          <a:p>
            <a:r>
              <a:rPr lang="en-US" dirty="0"/>
              <a:t>Steps</a:t>
            </a:r>
          </a:p>
          <a:p>
            <a:pPr lvl="1"/>
            <a:r>
              <a:rPr lang="en-US" dirty="0"/>
              <a:t>Overlap computation</a:t>
            </a:r>
          </a:p>
          <a:p>
            <a:pPr lvl="1"/>
            <a:r>
              <a:rPr lang="en-US" dirty="0"/>
              <a:t>Layout: graph simplification</a:t>
            </a:r>
          </a:p>
          <a:p>
            <a:pPr lvl="1"/>
            <a:r>
              <a:rPr lang="en-US" dirty="0"/>
              <a:t>Consensus: sequence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Overlap-Layout-Consensus</a:t>
            </a:r>
          </a:p>
        </p:txBody>
      </p:sp>
      <p:sp>
        <p:nvSpPr>
          <p:cNvPr id="3" name="Content Placeholder 2"/>
          <p:cNvSpPr>
            <a:spLocks noGrp="1"/>
          </p:cNvSpPr>
          <p:nvPr>
            <p:ph idx="1"/>
          </p:nvPr>
        </p:nvSpPr>
        <p:spPr/>
        <p:txBody>
          <a:bodyPr/>
          <a:lstStyle/>
          <a:p>
            <a:r>
              <a:rPr lang="en-US" dirty="0"/>
              <a:t>Overlap phase:</a:t>
            </a:r>
          </a:p>
          <a:p>
            <a:pPr lvl="1"/>
            <a:r>
              <a:rPr lang="en-US" dirty="0"/>
              <a:t>K-</a:t>
            </a:r>
            <a:r>
              <a:rPr lang="en-US" dirty="0" err="1"/>
              <a:t>mer</a:t>
            </a:r>
            <a:r>
              <a:rPr lang="en-US" dirty="0"/>
              <a:t> seeds initiate overlap</a:t>
            </a:r>
          </a:p>
          <a:p>
            <a:pPr lvl="1"/>
            <a:endParaRPr lang="en-US" dirty="0"/>
          </a:p>
          <a:p>
            <a:pPr lvl="1"/>
            <a:endParaRPr lang="en-US" dirty="0"/>
          </a:p>
          <a:p>
            <a:pPr lvl="1"/>
            <a:endParaRPr lang="en-US" dirty="0"/>
          </a:p>
          <a:p>
            <a:pPr marL="0" indent="0"/>
            <a:r>
              <a:rPr lang="en-US" dirty="0"/>
              <a:t>K-</a:t>
            </a:r>
            <a:r>
              <a:rPr lang="en-US" dirty="0" err="1"/>
              <a:t>mer</a:t>
            </a:r>
            <a:r>
              <a:rPr lang="en-US" dirty="0"/>
              <a:t>: substring of length </a:t>
            </a:r>
            <a:r>
              <a:rPr lang="en-US" i="1" dirty="0"/>
              <a:t>k </a:t>
            </a:r>
            <a:r>
              <a:rPr lang="en-US" dirty="0"/>
              <a:t>from a longer string</a:t>
            </a:r>
            <a:endParaRPr lang="en-US" i="1" dirty="0"/>
          </a:p>
        </p:txBody>
      </p:sp>
      <p:sp>
        <p:nvSpPr>
          <p:cNvPr id="4" name="Rectangle 3"/>
          <p:cNvSpPr/>
          <p:nvPr/>
        </p:nvSpPr>
        <p:spPr>
          <a:xfrm>
            <a:off x="3094447" y="2988023"/>
            <a:ext cx="2955106" cy="369332"/>
          </a:xfrm>
          <a:prstGeom prst="rect">
            <a:avLst/>
          </a:prstGeom>
        </p:spPr>
        <p:txBody>
          <a:bodyPr wrap="none">
            <a:spAutoFit/>
          </a:bodyPr>
          <a:lstStyle/>
          <a:p>
            <a:r>
              <a:rPr lang="en-US" b="1" dirty="0">
                <a:latin typeface="Courier New"/>
                <a:cs typeface="Courier New"/>
              </a:rPr>
              <a:t>ACGCGATTCAGGTTACCACG</a:t>
            </a:r>
            <a:endParaRPr lang="en-US" dirty="0"/>
          </a:p>
        </p:txBody>
      </p:sp>
      <p:sp>
        <p:nvSpPr>
          <p:cNvPr id="5" name="Rectangle 4"/>
          <p:cNvSpPr/>
          <p:nvPr/>
        </p:nvSpPr>
        <p:spPr>
          <a:xfrm>
            <a:off x="3181349" y="2931670"/>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734564" y="2995170"/>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287779" y="3033270"/>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840994" y="3090420"/>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Overlap-Layout-Consensus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3"/>
          <a:srcRect b="43158"/>
          <a:stretch>
            <a:fillRect/>
          </a:stretch>
        </p:blipFill>
        <p:spPr bwMode="auto">
          <a:xfrm>
            <a:off x="926306" y="1895889"/>
            <a:ext cx="7291388" cy="3066222"/>
          </a:xfrm>
          <a:prstGeom prst="rect">
            <a:avLst/>
          </a:prstGeom>
          <a:noFill/>
          <a:ln w="9525">
            <a:noFill/>
            <a:round/>
            <a:headEnd/>
            <a:tailEnd/>
          </a:ln>
          <a:effectLst/>
        </p:spPr>
      </p:pic>
      <p:sp>
        <p:nvSpPr>
          <p:cNvPr id="5" name="Rectangle 4"/>
          <p:cNvSpPr/>
          <p:nvPr/>
        </p:nvSpPr>
        <p:spPr>
          <a:xfrm>
            <a:off x="2286000" y="6491343"/>
            <a:ext cx="6858000" cy="369332"/>
          </a:xfrm>
          <a:prstGeom prst="rect">
            <a:avLst/>
          </a:prstGeom>
        </p:spPr>
        <p:txBody>
          <a:bodyPr wrap="square">
            <a:spAutoFit/>
          </a:bodyPr>
          <a:lstStyle/>
          <a:p>
            <a:pPr algn="r">
              <a:tabLst>
                <a:tab pos="723900" algn="l"/>
                <a:tab pos="1447800" algn="l"/>
                <a:tab pos="2171700" algn="l"/>
                <a:tab pos="2895600" algn="l"/>
                <a:tab pos="3619500" algn="l"/>
              </a:tabLst>
            </a:pPr>
            <a:r>
              <a:rPr lang="en-GB" dirty="0">
                <a:solidFill>
                  <a:srgbClr val="000000"/>
                </a:solidFill>
                <a:latin typeface="Arial" charset="0"/>
                <a:ea typeface="msgothic" charset="0"/>
                <a:cs typeface="msgothic" charset="0"/>
              </a:rPr>
              <a:t>Schatz M C et al. Genome Res. 2010;20:1165-1173</a:t>
            </a:r>
          </a:p>
        </p:txBody>
      </p:sp>
      <p:sp>
        <p:nvSpPr>
          <p:cNvPr id="6" name="Rectangle 5"/>
          <p:cNvSpPr/>
          <p:nvPr/>
        </p:nvSpPr>
        <p:spPr>
          <a:xfrm>
            <a:off x="2055585" y="3309667"/>
            <a:ext cx="864608" cy="1387931"/>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 </a:t>
            </a:r>
            <a:r>
              <a:rPr lang="en-US" dirty="0" err="1"/>
              <a:t>Bruijn</a:t>
            </a:r>
            <a:r>
              <a:rPr lang="en-US" dirty="0"/>
              <a:t> graphs</a:t>
            </a:r>
          </a:p>
        </p:txBody>
      </p:sp>
      <p:sp>
        <p:nvSpPr>
          <p:cNvPr id="3" name="Content Placeholder 2"/>
          <p:cNvSpPr>
            <a:spLocks noGrp="1"/>
          </p:cNvSpPr>
          <p:nvPr>
            <p:ph idx="1"/>
          </p:nvPr>
        </p:nvSpPr>
        <p:spPr/>
        <p:txBody>
          <a:bodyPr/>
          <a:lstStyle/>
          <a:p>
            <a:r>
              <a:rPr lang="en-US" dirty="0"/>
              <a:t>Developed outside of DNA-related work</a:t>
            </a:r>
          </a:p>
          <a:p>
            <a:pPr lvl="1"/>
            <a:r>
              <a:rPr lang="en-US" dirty="0"/>
              <a:t>Best solution for short(</a:t>
            </a:r>
            <a:r>
              <a:rPr lang="en-US" dirty="0" err="1"/>
              <a:t>er</a:t>
            </a:r>
            <a:r>
              <a:rPr lang="en-US" dirty="0"/>
              <a:t>) reads</a:t>
            </a:r>
          </a:p>
        </p:txBody>
      </p:sp>
      <p:sp>
        <p:nvSpPr>
          <p:cNvPr id="5" name="TextBox 4"/>
          <p:cNvSpPr txBox="1"/>
          <p:nvPr/>
        </p:nvSpPr>
        <p:spPr>
          <a:xfrm>
            <a:off x="2259723" y="3540840"/>
            <a:ext cx="1300356" cy="2031325"/>
          </a:xfrm>
          <a:prstGeom prst="rect">
            <a:avLst/>
          </a:prstGeom>
          <a:noFill/>
        </p:spPr>
        <p:txBody>
          <a:bodyPr wrap="none" rtlCol="0">
            <a:spAutoFit/>
          </a:bodyPr>
          <a:lstStyle/>
          <a:p>
            <a:r>
              <a:rPr lang="en-US" dirty="0">
                <a:latin typeface="Courier"/>
              </a:rPr>
              <a:t>GACCTACA</a:t>
            </a:r>
          </a:p>
          <a:p>
            <a:r>
              <a:rPr lang="en-US" dirty="0">
                <a:latin typeface="Courier"/>
              </a:rPr>
              <a:t>GAC</a:t>
            </a:r>
          </a:p>
          <a:p>
            <a:r>
              <a:rPr lang="en-US" dirty="0">
                <a:latin typeface="Courier"/>
              </a:rPr>
              <a:t> ACC</a:t>
            </a:r>
          </a:p>
          <a:p>
            <a:r>
              <a:rPr lang="en-US" dirty="0">
                <a:latin typeface="Courier"/>
              </a:rPr>
              <a:t>  CCT</a:t>
            </a:r>
          </a:p>
          <a:p>
            <a:r>
              <a:rPr lang="en-US" dirty="0">
                <a:latin typeface="Courier"/>
              </a:rPr>
              <a:t>   CTA</a:t>
            </a:r>
          </a:p>
          <a:p>
            <a:r>
              <a:rPr lang="en-US" dirty="0">
                <a:latin typeface="Courier"/>
              </a:rPr>
              <a:t>    TAC</a:t>
            </a:r>
          </a:p>
          <a:p>
            <a:r>
              <a:rPr lang="en-US" dirty="0">
                <a:latin typeface="Courier"/>
              </a:rPr>
              <a:t>     ACA</a:t>
            </a:r>
          </a:p>
        </p:txBody>
      </p:sp>
      <p:sp>
        <p:nvSpPr>
          <p:cNvPr id="7" name="TextBox 6"/>
          <p:cNvSpPr txBox="1"/>
          <p:nvPr/>
        </p:nvSpPr>
        <p:spPr>
          <a:xfrm>
            <a:off x="1463078" y="3579336"/>
            <a:ext cx="736500" cy="369332"/>
          </a:xfrm>
          <a:prstGeom prst="rect">
            <a:avLst/>
          </a:prstGeom>
          <a:noFill/>
        </p:spPr>
        <p:txBody>
          <a:bodyPr wrap="none" rtlCol="0">
            <a:spAutoFit/>
          </a:bodyPr>
          <a:lstStyle/>
          <a:p>
            <a:pPr algn="r"/>
            <a:r>
              <a:rPr lang="en-US" dirty="0"/>
              <a:t>Read</a:t>
            </a:r>
          </a:p>
        </p:txBody>
      </p:sp>
      <p:sp>
        <p:nvSpPr>
          <p:cNvPr id="8" name="TextBox 7"/>
          <p:cNvSpPr txBox="1"/>
          <p:nvPr/>
        </p:nvSpPr>
        <p:spPr>
          <a:xfrm>
            <a:off x="696262" y="4445704"/>
            <a:ext cx="1563461" cy="369332"/>
          </a:xfrm>
          <a:prstGeom prst="rect">
            <a:avLst/>
          </a:prstGeom>
          <a:noFill/>
        </p:spPr>
        <p:txBody>
          <a:bodyPr wrap="none" rtlCol="0">
            <a:spAutoFit/>
          </a:bodyPr>
          <a:lstStyle/>
          <a:p>
            <a:pPr algn="r"/>
            <a:r>
              <a:rPr lang="en-US" dirty="0"/>
              <a:t>K-</a:t>
            </a:r>
            <a:r>
              <a:rPr lang="en-US" dirty="0" err="1"/>
              <a:t>mers</a:t>
            </a:r>
            <a:r>
              <a:rPr lang="en-US" dirty="0"/>
              <a:t> (K=3)</a:t>
            </a:r>
          </a:p>
        </p:txBody>
      </p:sp>
      <p:sp>
        <p:nvSpPr>
          <p:cNvPr id="9" name="TextBox 8"/>
          <p:cNvSpPr txBox="1"/>
          <p:nvPr/>
        </p:nvSpPr>
        <p:spPr>
          <a:xfrm>
            <a:off x="2759480" y="5756831"/>
            <a:ext cx="2045189" cy="369332"/>
          </a:xfrm>
          <a:prstGeom prst="rect">
            <a:avLst/>
          </a:prstGeom>
          <a:noFill/>
        </p:spPr>
        <p:txBody>
          <a:bodyPr wrap="none" rtlCol="0">
            <a:spAutoFit/>
          </a:bodyPr>
          <a:lstStyle/>
          <a:p>
            <a:r>
              <a:rPr lang="en-US" dirty="0"/>
              <a:t>K-1 bases overlap</a:t>
            </a:r>
          </a:p>
        </p:txBody>
      </p:sp>
      <p:sp>
        <p:nvSpPr>
          <p:cNvPr id="10" name="Left Bracket 9"/>
          <p:cNvSpPr/>
          <p:nvPr/>
        </p:nvSpPr>
        <p:spPr>
          <a:xfrm>
            <a:off x="2259723" y="3948668"/>
            <a:ext cx="45719" cy="1472918"/>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3" name="Group 12"/>
          <p:cNvGrpSpPr/>
          <p:nvPr/>
        </p:nvGrpSpPr>
        <p:grpSpPr>
          <a:xfrm>
            <a:off x="4414345" y="3926036"/>
            <a:ext cx="3630449" cy="1077310"/>
            <a:chOff x="4414345" y="3926036"/>
            <a:chExt cx="3630449" cy="1077310"/>
          </a:xfrm>
        </p:grpSpPr>
        <p:pic>
          <p:nvPicPr>
            <p:cNvPr id="4" name="Picture 3"/>
            <p:cNvPicPr>
              <a:picLocks noChangeAspect="1" noChangeArrowheads="1"/>
            </p:cNvPicPr>
            <p:nvPr/>
          </p:nvPicPr>
          <p:blipFill>
            <a:blip r:embed="rId3"/>
            <a:srcRect t="67504" r="50209" b="12525"/>
            <a:stretch>
              <a:fillRect/>
            </a:stretch>
          </p:blipFill>
          <p:spPr bwMode="auto">
            <a:xfrm>
              <a:off x="4414345" y="3926036"/>
              <a:ext cx="3630449" cy="1077310"/>
            </a:xfrm>
            <a:prstGeom prst="rect">
              <a:avLst/>
            </a:prstGeom>
            <a:noFill/>
            <a:ln w="9525">
              <a:noFill/>
              <a:round/>
              <a:headEnd/>
              <a:tailEnd/>
            </a:ln>
            <a:effectLst/>
          </p:spPr>
        </p:pic>
        <p:sp>
          <p:nvSpPr>
            <p:cNvPr id="11" name="TextBox 10"/>
            <p:cNvSpPr txBox="1"/>
            <p:nvPr/>
          </p:nvSpPr>
          <p:spPr>
            <a:xfrm>
              <a:off x="5552965" y="3926036"/>
              <a:ext cx="1750224" cy="369332"/>
            </a:xfrm>
            <a:prstGeom prst="rect">
              <a:avLst/>
            </a:prstGeom>
            <a:noFill/>
          </p:spPr>
          <p:txBody>
            <a:bodyPr wrap="none" rtlCol="0">
              <a:spAutoFit/>
            </a:bodyPr>
            <a:lstStyle/>
            <a:p>
              <a:r>
                <a:rPr lang="en-US" dirty="0"/>
                <a:t>de </a:t>
              </a:r>
              <a:r>
                <a:rPr lang="en-US" dirty="0" err="1"/>
                <a:t>Bruijn</a:t>
              </a:r>
              <a:r>
                <a:rPr lang="en-US" dirty="0"/>
                <a:t> graph</a:t>
              </a:r>
            </a:p>
          </p:txBody>
        </p:sp>
      </p:grpSp>
      <p:pic>
        <p:nvPicPr>
          <p:cNvPr id="12" name="Picture 11"/>
          <p:cNvPicPr>
            <a:picLocks noChangeAspect="1"/>
          </p:cNvPicPr>
          <p:nvPr/>
        </p:nvPicPr>
        <p:blipFill>
          <a:blip r:embed="rId4"/>
          <a:stretch>
            <a:fillRect/>
          </a:stretch>
        </p:blipFill>
        <p:spPr>
          <a:xfrm>
            <a:off x="7290490" y="430644"/>
            <a:ext cx="1396310" cy="779786"/>
          </a:xfrm>
          <a:prstGeom prst="rect">
            <a:avLst/>
          </a:prstGeom>
          <a:ln>
            <a:solidFill>
              <a:schemeClr val="tx1"/>
            </a:solidFill>
          </a:ln>
        </p:spPr>
      </p:pic>
      <p:sp>
        <p:nvSpPr>
          <p:cNvPr id="6" name="TextBox 5">
            <a:extLst>
              <a:ext uri="{FF2B5EF4-FFF2-40B4-BE49-F238E27FC236}">
                <a16:creationId xmlns:a16="http://schemas.microsoft.com/office/drawing/2014/main" id="{EB185953-CDCA-4EAD-8957-786EB4606902}"/>
              </a:ext>
            </a:extLst>
          </p:cNvPr>
          <p:cNvSpPr txBox="1"/>
          <p:nvPr/>
        </p:nvSpPr>
        <p:spPr>
          <a:xfrm>
            <a:off x="4644200" y="4780184"/>
            <a:ext cx="742511" cy="923330"/>
          </a:xfrm>
          <a:prstGeom prst="rect">
            <a:avLst/>
          </a:prstGeom>
          <a:noFill/>
        </p:spPr>
        <p:txBody>
          <a:bodyPr wrap="none" rtlCol="0">
            <a:spAutoFit/>
          </a:bodyPr>
          <a:lstStyle/>
          <a:p>
            <a:r>
              <a:rPr lang="en-US" dirty="0">
                <a:latin typeface="Lucida Console" panose="020B0609040504020204" pitchFamily="49" charset="0"/>
              </a:rPr>
              <a:t>GACC</a:t>
            </a:r>
          </a:p>
          <a:p>
            <a:r>
              <a:rPr lang="en-US" dirty="0">
                <a:latin typeface="Lucida Console" panose="020B0609040504020204" pitchFamily="49" charset="0"/>
              </a:rPr>
              <a:t>GAC</a:t>
            </a:r>
            <a:r>
              <a:rPr lang="en-US" dirty="0">
                <a:solidFill>
                  <a:schemeClr val="bg1">
                    <a:lumMod val="75000"/>
                  </a:schemeClr>
                </a:solidFill>
                <a:latin typeface="Lucida Console" panose="020B0609040504020204" pitchFamily="49" charset="0"/>
              </a:rPr>
              <a:t>|</a:t>
            </a:r>
          </a:p>
          <a:p>
            <a:r>
              <a:rPr lang="en-US" dirty="0">
                <a:solidFill>
                  <a:schemeClr val="bg1">
                    <a:lumMod val="75000"/>
                  </a:schemeClr>
                </a:solidFill>
                <a:latin typeface="Lucida Console" panose="020B0609040504020204" pitchFamily="49" charset="0"/>
              </a:rPr>
              <a:t>|</a:t>
            </a:r>
            <a:r>
              <a:rPr lang="en-US" dirty="0">
                <a:latin typeface="Lucida Console" panose="020B0609040504020204" pitchFamily="49" charset="0"/>
              </a:rPr>
              <a:t>ACC</a:t>
            </a:r>
            <a:endParaRPr lang="nb-NO" dirty="0">
              <a:latin typeface="Lucida Console" panose="020B060904050402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a:t>
            </a:r>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3"/>
          <a:srcRect/>
          <a:stretch>
            <a:fillRect/>
          </a:stretch>
        </p:blipFill>
        <p:spPr bwMode="auto">
          <a:xfrm>
            <a:off x="926306" y="1247174"/>
            <a:ext cx="7291388" cy="5394325"/>
          </a:xfrm>
          <a:prstGeom prst="rect">
            <a:avLst/>
          </a:prstGeom>
          <a:noFill/>
          <a:ln w="9525">
            <a:noFill/>
            <a:round/>
            <a:headEnd/>
            <a:tailEnd/>
          </a:ln>
          <a:effectLst/>
        </p:spPr>
      </p:pic>
      <p:sp>
        <p:nvSpPr>
          <p:cNvPr id="5" name="Rectangle 4"/>
          <p:cNvSpPr/>
          <p:nvPr/>
        </p:nvSpPr>
        <p:spPr>
          <a:xfrm>
            <a:off x="2286000" y="6491343"/>
            <a:ext cx="6858000" cy="369332"/>
          </a:xfrm>
          <a:prstGeom prst="rect">
            <a:avLst/>
          </a:prstGeom>
        </p:spPr>
        <p:txBody>
          <a:bodyPr wrap="square">
            <a:spAutoFit/>
          </a:bodyPr>
          <a:lstStyle/>
          <a:p>
            <a:pPr algn="r">
              <a:tabLst>
                <a:tab pos="723900" algn="l"/>
                <a:tab pos="1447800" algn="l"/>
                <a:tab pos="2171700" algn="l"/>
                <a:tab pos="2895600" algn="l"/>
                <a:tab pos="3619500" algn="l"/>
              </a:tabLst>
            </a:pPr>
            <a:r>
              <a:rPr lang="en-GB" dirty="0">
                <a:solidFill>
                  <a:srgbClr val="000000"/>
                </a:solidFill>
                <a:latin typeface="Arial" charset="0"/>
                <a:ea typeface="msgothic" charset="0"/>
                <a:cs typeface="msgothic" charset="0"/>
              </a:rPr>
              <a:t>Schatz M C et al. Genome Res. 2010;20:1165-1173</a:t>
            </a:r>
          </a:p>
        </p:txBody>
      </p:sp>
      <p:sp>
        <p:nvSpPr>
          <p:cNvPr id="6" name="Rectangle 5"/>
          <p:cNvSpPr/>
          <p:nvPr/>
        </p:nvSpPr>
        <p:spPr>
          <a:xfrm>
            <a:off x="2055585" y="2660952"/>
            <a:ext cx="864608" cy="1387931"/>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Graphs</a:t>
            </a:r>
          </a:p>
        </p:txBody>
      </p:sp>
      <p:sp>
        <p:nvSpPr>
          <p:cNvPr id="3" name="Content Placeholder 2"/>
          <p:cNvSpPr>
            <a:spLocks noGrp="1"/>
          </p:cNvSpPr>
          <p:nvPr>
            <p:ph idx="1"/>
          </p:nvPr>
        </p:nvSpPr>
        <p:spPr/>
        <p:txBody>
          <a:bodyPr/>
          <a:lstStyle/>
          <a:p>
            <a:r>
              <a:rPr lang="en-US" dirty="0"/>
              <a:t>Simplify the graph</a:t>
            </a:r>
          </a:p>
          <a:p>
            <a:endParaRPr lang="en-US" dirty="0"/>
          </a:p>
          <a:p>
            <a:endParaRPr lang="en-US" dirty="0"/>
          </a:p>
          <a:p>
            <a:endParaRPr lang="en-US" dirty="0"/>
          </a:p>
          <a:p>
            <a:r>
              <a:rPr lang="en-US" dirty="0"/>
              <a:t>Add scaffolding information</a:t>
            </a:r>
          </a:p>
        </p:txBody>
      </p:sp>
      <p:pic>
        <p:nvPicPr>
          <p:cNvPr id="4" name="Picture 3"/>
          <p:cNvPicPr>
            <a:picLocks noChangeAspect="1"/>
          </p:cNvPicPr>
          <p:nvPr/>
        </p:nvPicPr>
        <p:blipFill>
          <a:blip r:embed="rId3"/>
          <a:srcRect t="12058"/>
          <a:stretch>
            <a:fillRect/>
          </a:stretch>
        </p:blipFill>
        <p:spPr>
          <a:xfrm>
            <a:off x="928412" y="4919925"/>
            <a:ext cx="6678667" cy="1206238"/>
          </a:xfrm>
          <a:prstGeom prst="rect">
            <a:avLst/>
          </a:prstGeom>
        </p:spPr>
      </p:pic>
      <p:pic>
        <p:nvPicPr>
          <p:cNvPr id="5" name="Picture 4"/>
          <p:cNvPicPr>
            <a:picLocks noChangeAspect="1"/>
          </p:cNvPicPr>
          <p:nvPr/>
        </p:nvPicPr>
        <p:blipFill>
          <a:blip r:embed="rId4"/>
          <a:stretch>
            <a:fillRect/>
          </a:stretch>
        </p:blipFill>
        <p:spPr>
          <a:xfrm>
            <a:off x="311150" y="2674260"/>
            <a:ext cx="8521700" cy="12192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a:t>Read length matters</a:t>
            </a:r>
          </a:p>
        </p:txBody>
      </p:sp>
      <p:pic>
        <p:nvPicPr>
          <p:cNvPr id="5" name="Picture 4" descr="gb-2013-14-6-405-1.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7225" y="2003441"/>
            <a:ext cx="6284976" cy="3182112"/>
          </a:xfrm>
          <a:prstGeom prst="rect">
            <a:avLst/>
          </a:prstGeom>
        </p:spPr>
      </p:pic>
      <p:sp>
        <p:nvSpPr>
          <p:cNvPr id="6" name="TextBox 5"/>
          <p:cNvSpPr txBox="1"/>
          <p:nvPr/>
        </p:nvSpPr>
        <p:spPr>
          <a:xfrm>
            <a:off x="2112737" y="1334000"/>
            <a:ext cx="4740789" cy="369332"/>
          </a:xfrm>
          <a:prstGeom prst="rect">
            <a:avLst/>
          </a:prstGeom>
          <a:noFill/>
        </p:spPr>
        <p:txBody>
          <a:bodyPr wrap="none" rtlCol="0">
            <a:spAutoFit/>
          </a:bodyPr>
          <a:lstStyle/>
          <a:p>
            <a:pPr algn="ctr"/>
            <a:r>
              <a:rPr lang="en-US" dirty="0"/>
              <a:t>5.2 Mb circular genome, infinite error-free reads</a:t>
            </a:r>
          </a:p>
        </p:txBody>
      </p:sp>
      <p:sp>
        <p:nvSpPr>
          <p:cNvPr id="9" name="Rectangle 8"/>
          <p:cNvSpPr/>
          <p:nvPr/>
        </p:nvSpPr>
        <p:spPr>
          <a:xfrm>
            <a:off x="3934668" y="6191782"/>
            <a:ext cx="5090262" cy="369332"/>
          </a:xfrm>
          <a:prstGeom prst="rect">
            <a:avLst/>
          </a:prstGeom>
        </p:spPr>
        <p:txBody>
          <a:bodyPr wrap="square">
            <a:spAutoFit/>
          </a:bodyPr>
          <a:lstStyle/>
          <a:p>
            <a:pPr algn="r"/>
            <a:r>
              <a:rPr lang="en-US" dirty="0"/>
              <a:t>Roberts et al (2013) doi:10.1186/gb-2013-14-6-405</a:t>
            </a:r>
          </a:p>
        </p:txBody>
      </p:sp>
    </p:spTree>
    <p:extLst>
      <p:ext uri="{BB962C8B-B14F-4D97-AF65-F5344CB8AC3E}">
        <p14:creationId xmlns:p14="http://schemas.microsoft.com/office/powerpoint/2010/main" val="754788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genome assembly?</a:t>
            </a:r>
          </a:p>
        </p:txBody>
      </p:sp>
      <p:sp>
        <p:nvSpPr>
          <p:cNvPr id="3" name="Content Placeholder 2"/>
          <p:cNvSpPr>
            <a:spLocks noGrp="1"/>
          </p:cNvSpPr>
          <p:nvPr>
            <p:ph idx="1"/>
          </p:nvPr>
        </p:nvSpPr>
        <p:spPr>
          <a:xfrm>
            <a:off x="350256" y="1600200"/>
            <a:ext cx="8229600" cy="4525963"/>
          </a:xfrm>
        </p:spPr>
        <p:txBody>
          <a:bodyPr/>
          <a:lstStyle/>
          <a:p>
            <a:pPr algn="ctr">
              <a:buNone/>
            </a:pPr>
            <a:endParaRPr lang="en-US" dirty="0"/>
          </a:p>
          <a:p>
            <a:pPr algn="ctr">
              <a:buNone/>
            </a:pPr>
            <a:r>
              <a:rPr lang="en-US" dirty="0"/>
              <a:t>A hierarchical data structure </a:t>
            </a:r>
          </a:p>
          <a:p>
            <a:pPr algn="ctr">
              <a:buNone/>
            </a:pPr>
            <a:endParaRPr lang="en-US" dirty="0"/>
          </a:p>
          <a:p>
            <a:pPr algn="ctr">
              <a:buNone/>
            </a:pPr>
            <a:r>
              <a:rPr lang="en-US" dirty="0"/>
              <a:t>that maps the sequence data</a:t>
            </a:r>
          </a:p>
          <a:p>
            <a:pPr algn="ctr">
              <a:buNone/>
            </a:pPr>
            <a:endParaRPr lang="en-US" dirty="0"/>
          </a:p>
          <a:p>
            <a:pPr algn="ctr">
              <a:buNone/>
            </a:pPr>
            <a:r>
              <a:rPr lang="en-US" dirty="0"/>
              <a:t> to a putative reconstruction of the target </a:t>
            </a:r>
          </a:p>
        </p:txBody>
      </p:sp>
      <p:sp>
        <p:nvSpPr>
          <p:cNvPr id="4" name="TextBox 3"/>
          <p:cNvSpPr txBox="1"/>
          <p:nvPr/>
        </p:nvSpPr>
        <p:spPr>
          <a:xfrm>
            <a:off x="4519980" y="6488668"/>
            <a:ext cx="4624020" cy="369332"/>
          </a:xfrm>
          <a:prstGeom prst="rect">
            <a:avLst/>
          </a:prstGeom>
          <a:noFill/>
        </p:spPr>
        <p:txBody>
          <a:bodyPr wrap="none" rtlCol="0">
            <a:spAutoFit/>
          </a:bodyPr>
          <a:lstStyle/>
          <a:p>
            <a:r>
              <a:rPr lang="en-US" dirty="0"/>
              <a:t>Miller et al 2010, Genomics 95 (6): 315-327 </a:t>
            </a:r>
          </a:p>
        </p:txBody>
      </p:sp>
      <p:sp>
        <p:nvSpPr>
          <p:cNvPr id="5" name="Rectangle 4"/>
          <p:cNvSpPr/>
          <p:nvPr/>
        </p:nvSpPr>
        <p:spPr>
          <a:xfrm>
            <a:off x="2399861" y="2285999"/>
            <a:ext cx="4782207"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2740853" y="3445643"/>
            <a:ext cx="4439405" cy="481724"/>
            <a:chOff x="2812733" y="3445643"/>
            <a:chExt cx="4439405" cy="481724"/>
          </a:xfrm>
        </p:grpSpPr>
        <p:sp>
          <p:nvSpPr>
            <p:cNvPr id="6" name="Rectangle 5"/>
            <p:cNvSpPr/>
            <p:nvPr/>
          </p:nvSpPr>
          <p:spPr>
            <a:xfrm>
              <a:off x="4519979" y="3445643"/>
              <a:ext cx="2732159"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812733" y="3445643"/>
              <a:ext cx="1090791"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p:cNvSpPr/>
          <p:nvPr/>
        </p:nvSpPr>
        <p:spPr>
          <a:xfrm>
            <a:off x="3317159" y="4628055"/>
            <a:ext cx="4924704"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velopments_in_high_throughput_sequencing_ba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72" y="-614807"/>
            <a:ext cx="7920000" cy="7920000"/>
          </a:xfrm>
          <a:prstGeom prst="rect">
            <a:avLst/>
          </a:prstGeom>
        </p:spPr>
      </p:pic>
      <p:grpSp>
        <p:nvGrpSpPr>
          <p:cNvPr id="35" name="Group 34"/>
          <p:cNvGrpSpPr/>
          <p:nvPr/>
        </p:nvGrpSpPr>
        <p:grpSpPr>
          <a:xfrm>
            <a:off x="1853077" y="2131029"/>
            <a:ext cx="567870" cy="679477"/>
            <a:chOff x="2376957" y="1389611"/>
            <a:chExt cx="567870" cy="679477"/>
          </a:xfrm>
        </p:grpSpPr>
        <p:pic>
          <p:nvPicPr>
            <p:cNvPr id="10" name="Picture 9"/>
            <p:cNvPicPr>
              <a:picLocks noChangeAspect="1"/>
            </p:cNvPicPr>
            <p:nvPr/>
          </p:nvPicPr>
          <p:blipFill>
            <a:blip r:embed="rId4"/>
            <a:stretch>
              <a:fillRect/>
            </a:stretch>
          </p:blipFill>
          <p:spPr>
            <a:xfrm>
              <a:off x="2376957" y="1389611"/>
              <a:ext cx="567870" cy="522440"/>
            </a:xfrm>
            <a:prstGeom prst="rect">
              <a:avLst/>
            </a:prstGeom>
          </p:spPr>
        </p:pic>
        <p:sp>
          <p:nvSpPr>
            <p:cNvPr id="21" name="TextBox 20"/>
            <p:cNvSpPr txBox="1"/>
            <p:nvPr/>
          </p:nvSpPr>
          <p:spPr>
            <a:xfrm>
              <a:off x="2401847" y="1815172"/>
              <a:ext cx="518091" cy="253916"/>
            </a:xfrm>
            <a:prstGeom prst="rect">
              <a:avLst/>
            </a:prstGeom>
            <a:noFill/>
          </p:spPr>
          <p:txBody>
            <a:bodyPr wrap="none" rtlCol="0">
              <a:spAutoFit/>
            </a:bodyPr>
            <a:lstStyle/>
            <a:p>
              <a:r>
                <a:rPr lang="en-US" sz="1050" b="1" noProof="1"/>
                <a:t>SOLiD</a:t>
              </a:r>
            </a:p>
          </p:txBody>
        </p:sp>
      </p:grpSp>
      <p:grpSp>
        <p:nvGrpSpPr>
          <p:cNvPr id="36" name="Group 35"/>
          <p:cNvGrpSpPr/>
          <p:nvPr/>
        </p:nvGrpSpPr>
        <p:grpSpPr>
          <a:xfrm>
            <a:off x="2010672" y="3155221"/>
            <a:ext cx="611210" cy="721392"/>
            <a:chOff x="2944827" y="2369910"/>
            <a:chExt cx="611210" cy="721392"/>
          </a:xfrm>
        </p:grpSpPr>
        <p:pic>
          <p:nvPicPr>
            <p:cNvPr id="11" name="Picture 10"/>
            <p:cNvPicPr>
              <a:picLocks noChangeAspect="1"/>
            </p:cNvPicPr>
            <p:nvPr/>
          </p:nvPicPr>
          <p:blipFill>
            <a:blip r:embed="rId5"/>
            <a:stretch>
              <a:fillRect/>
            </a:stretch>
          </p:blipFill>
          <p:spPr>
            <a:xfrm>
              <a:off x="2944827" y="2369910"/>
              <a:ext cx="611210" cy="530225"/>
            </a:xfrm>
            <a:prstGeom prst="rect">
              <a:avLst/>
            </a:prstGeom>
          </p:spPr>
        </p:pic>
        <p:sp>
          <p:nvSpPr>
            <p:cNvPr id="22" name="TextBox 21"/>
            <p:cNvSpPr txBox="1"/>
            <p:nvPr/>
          </p:nvSpPr>
          <p:spPr>
            <a:xfrm>
              <a:off x="3023283" y="2837386"/>
              <a:ext cx="454299" cy="253916"/>
            </a:xfrm>
            <a:prstGeom prst="rect">
              <a:avLst/>
            </a:prstGeom>
            <a:noFill/>
          </p:spPr>
          <p:txBody>
            <a:bodyPr wrap="none" rtlCol="0">
              <a:spAutoFit/>
            </a:bodyPr>
            <a:lstStyle/>
            <a:p>
              <a:r>
                <a:rPr lang="en-US" sz="1050" b="1" noProof="1"/>
                <a:t>GA II</a:t>
              </a:r>
            </a:p>
          </p:txBody>
        </p:sp>
      </p:grpSp>
      <p:grpSp>
        <p:nvGrpSpPr>
          <p:cNvPr id="30" name="Group 29"/>
          <p:cNvGrpSpPr/>
          <p:nvPr/>
        </p:nvGrpSpPr>
        <p:grpSpPr>
          <a:xfrm>
            <a:off x="4334418" y="1704697"/>
            <a:ext cx="539114" cy="564791"/>
            <a:chOff x="4230602" y="1823395"/>
            <a:chExt cx="539114" cy="564791"/>
          </a:xfrm>
        </p:grpSpPr>
        <p:pic>
          <p:nvPicPr>
            <p:cNvPr id="8"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71256" y="1823395"/>
              <a:ext cx="457807" cy="462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TextBox 22"/>
            <p:cNvSpPr txBox="1"/>
            <p:nvPr/>
          </p:nvSpPr>
          <p:spPr>
            <a:xfrm>
              <a:off x="4230602" y="2134270"/>
              <a:ext cx="539114" cy="253916"/>
            </a:xfrm>
            <a:prstGeom prst="rect">
              <a:avLst/>
            </a:prstGeom>
            <a:noFill/>
          </p:spPr>
          <p:txBody>
            <a:bodyPr wrap="none" rtlCol="0">
              <a:spAutoFit/>
            </a:bodyPr>
            <a:lstStyle/>
            <a:p>
              <a:r>
                <a:rPr lang="en-US" sz="1050" b="1" noProof="1"/>
                <a:t>MiSeq</a:t>
              </a:r>
            </a:p>
          </p:txBody>
        </p:sp>
      </p:grpSp>
      <p:grpSp>
        <p:nvGrpSpPr>
          <p:cNvPr id="31" name="Group 30"/>
          <p:cNvGrpSpPr/>
          <p:nvPr/>
        </p:nvGrpSpPr>
        <p:grpSpPr>
          <a:xfrm>
            <a:off x="2895014" y="3267801"/>
            <a:ext cx="459822" cy="544907"/>
            <a:chOff x="4529862" y="2474932"/>
            <a:chExt cx="459822" cy="544907"/>
          </a:xfrm>
        </p:grpSpPr>
        <p:pic>
          <p:nvPicPr>
            <p:cNvPr id="7"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49709" y="2474932"/>
              <a:ext cx="420129" cy="373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p:cNvSpPr txBox="1"/>
            <p:nvPr/>
          </p:nvSpPr>
          <p:spPr>
            <a:xfrm>
              <a:off x="4529862" y="2765923"/>
              <a:ext cx="459822" cy="253916"/>
            </a:xfrm>
            <a:prstGeom prst="rect">
              <a:avLst/>
            </a:prstGeom>
            <a:noFill/>
          </p:spPr>
          <p:txBody>
            <a:bodyPr wrap="none" rtlCol="0">
              <a:spAutoFit/>
            </a:bodyPr>
            <a:lstStyle/>
            <a:p>
              <a:r>
                <a:rPr lang="en-US" sz="1050" b="1" noProof="1"/>
                <a:t>PGM</a:t>
              </a:r>
            </a:p>
          </p:txBody>
        </p:sp>
      </p:grpSp>
      <p:grpSp>
        <p:nvGrpSpPr>
          <p:cNvPr id="33" name="Group 32"/>
          <p:cNvGrpSpPr/>
          <p:nvPr/>
        </p:nvGrpSpPr>
        <p:grpSpPr>
          <a:xfrm>
            <a:off x="4989647" y="3559559"/>
            <a:ext cx="710451" cy="551810"/>
            <a:chOff x="5182386" y="3565589"/>
            <a:chExt cx="710451" cy="551810"/>
          </a:xfrm>
        </p:grpSpPr>
        <p:pic>
          <p:nvPicPr>
            <p:cNvPr id="18" name="Picture 17"/>
            <p:cNvPicPr>
              <a:picLocks noChangeAspect="1"/>
            </p:cNvPicPr>
            <p:nvPr/>
          </p:nvPicPr>
          <p:blipFill>
            <a:blip r:embed="rId8"/>
            <a:stretch>
              <a:fillRect/>
            </a:stretch>
          </p:blipFill>
          <p:spPr>
            <a:xfrm>
              <a:off x="5276610" y="3565589"/>
              <a:ext cx="522002" cy="373232"/>
            </a:xfrm>
            <a:prstGeom prst="rect">
              <a:avLst/>
            </a:prstGeom>
          </p:spPr>
        </p:pic>
        <p:sp>
          <p:nvSpPr>
            <p:cNvPr id="26" name="TextBox 25"/>
            <p:cNvSpPr txBox="1"/>
            <p:nvPr/>
          </p:nvSpPr>
          <p:spPr>
            <a:xfrm>
              <a:off x="5182386" y="3863483"/>
              <a:ext cx="710451" cy="253916"/>
            </a:xfrm>
            <a:prstGeom prst="rect">
              <a:avLst/>
            </a:prstGeom>
            <a:noFill/>
          </p:spPr>
          <p:txBody>
            <a:bodyPr wrap="none" rtlCol="0">
              <a:spAutoFit/>
            </a:bodyPr>
            <a:lstStyle/>
            <a:p>
              <a:r>
                <a:rPr lang="en-US" sz="1050" b="1" noProof="1"/>
                <a:t>GS Junior</a:t>
              </a:r>
            </a:p>
          </p:txBody>
        </p:sp>
      </p:grpSp>
      <p:grpSp>
        <p:nvGrpSpPr>
          <p:cNvPr id="37" name="Group 36"/>
          <p:cNvGrpSpPr/>
          <p:nvPr/>
        </p:nvGrpSpPr>
        <p:grpSpPr>
          <a:xfrm>
            <a:off x="5167164" y="5134454"/>
            <a:ext cx="632674" cy="748304"/>
            <a:chOff x="5962033" y="5020730"/>
            <a:chExt cx="632674" cy="748304"/>
          </a:xfrm>
        </p:grpSpPr>
        <p:pic>
          <p:nvPicPr>
            <p:cNvPr id="13" name="Picture 12"/>
            <p:cNvPicPr>
              <a:picLocks noChangeAspect="1"/>
            </p:cNvPicPr>
            <p:nvPr/>
          </p:nvPicPr>
          <p:blipFill rotWithShape="1">
            <a:blip r:embed="rId9"/>
            <a:srcRect r="28347"/>
            <a:stretch/>
          </p:blipFill>
          <p:spPr>
            <a:xfrm>
              <a:off x="6017369" y="5020730"/>
              <a:ext cx="522002" cy="528430"/>
            </a:xfrm>
            <a:prstGeom prst="rect">
              <a:avLst/>
            </a:prstGeom>
          </p:spPr>
        </p:pic>
        <p:sp>
          <p:nvSpPr>
            <p:cNvPr id="27" name="TextBox 26"/>
            <p:cNvSpPr txBox="1"/>
            <p:nvPr/>
          </p:nvSpPr>
          <p:spPr>
            <a:xfrm>
              <a:off x="5962033" y="5515118"/>
              <a:ext cx="632674" cy="253916"/>
            </a:xfrm>
            <a:prstGeom prst="rect">
              <a:avLst/>
            </a:prstGeom>
            <a:noFill/>
          </p:spPr>
          <p:txBody>
            <a:bodyPr wrap="none" rtlCol="0">
              <a:spAutoFit/>
            </a:bodyPr>
            <a:lstStyle/>
            <a:p>
              <a:r>
                <a:rPr lang="en-US" sz="1050" b="1" noProof="1"/>
                <a:t>‘Sanger’</a:t>
              </a:r>
            </a:p>
          </p:txBody>
        </p:sp>
      </p:grpSp>
      <p:sp>
        <p:nvSpPr>
          <p:cNvPr id="40" name="Rectangle 39"/>
          <p:cNvSpPr/>
          <p:nvPr/>
        </p:nvSpPr>
        <p:spPr>
          <a:xfrm>
            <a:off x="7643703" y="1474202"/>
            <a:ext cx="1149612" cy="37905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1"/>
          </a:p>
        </p:txBody>
      </p:sp>
      <p:grpSp>
        <p:nvGrpSpPr>
          <p:cNvPr id="32" name="Group 31"/>
          <p:cNvGrpSpPr/>
          <p:nvPr/>
        </p:nvGrpSpPr>
        <p:grpSpPr>
          <a:xfrm>
            <a:off x="3760467" y="3876613"/>
            <a:ext cx="557458" cy="665609"/>
            <a:chOff x="5831040" y="2488442"/>
            <a:chExt cx="557458" cy="665609"/>
          </a:xfrm>
        </p:grpSpPr>
        <p:pic>
          <p:nvPicPr>
            <p:cNvPr id="6" name="Picture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73232" y="2488442"/>
              <a:ext cx="473075" cy="484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 name="TextBox 24"/>
            <p:cNvSpPr txBox="1"/>
            <p:nvPr/>
          </p:nvSpPr>
          <p:spPr>
            <a:xfrm>
              <a:off x="5831040" y="2900135"/>
              <a:ext cx="557458" cy="253916"/>
            </a:xfrm>
            <a:prstGeom prst="rect">
              <a:avLst/>
            </a:prstGeom>
            <a:noFill/>
          </p:spPr>
          <p:txBody>
            <a:bodyPr wrap="none" rtlCol="0">
              <a:spAutoFit/>
            </a:bodyPr>
            <a:lstStyle/>
            <a:p>
              <a:r>
                <a:rPr lang="en-US" sz="1050" b="1" noProof="1"/>
                <a:t>GS FLX</a:t>
              </a:r>
            </a:p>
          </p:txBody>
        </p:sp>
      </p:grpSp>
      <p:grpSp>
        <p:nvGrpSpPr>
          <p:cNvPr id="12" name="Group 11"/>
          <p:cNvGrpSpPr/>
          <p:nvPr/>
        </p:nvGrpSpPr>
        <p:grpSpPr>
          <a:xfrm>
            <a:off x="3243667" y="1820952"/>
            <a:ext cx="569387" cy="519390"/>
            <a:chOff x="4720515" y="1315041"/>
            <a:chExt cx="569387" cy="519390"/>
          </a:xfrm>
        </p:grpSpPr>
        <p:pic>
          <p:nvPicPr>
            <p:cNvPr id="9" name="Picture 8"/>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784477" y="1315041"/>
              <a:ext cx="441462" cy="325000"/>
            </a:xfrm>
            <a:prstGeom prst="rect">
              <a:avLst/>
            </a:prstGeom>
          </p:spPr>
        </p:pic>
        <p:sp>
          <p:nvSpPr>
            <p:cNvPr id="44" name="TextBox 43"/>
            <p:cNvSpPr txBox="1"/>
            <p:nvPr/>
          </p:nvSpPr>
          <p:spPr>
            <a:xfrm>
              <a:off x="4720515" y="1580515"/>
              <a:ext cx="569387" cy="253916"/>
            </a:xfrm>
            <a:prstGeom prst="rect">
              <a:avLst/>
            </a:prstGeom>
            <a:noFill/>
          </p:spPr>
          <p:txBody>
            <a:bodyPr wrap="none" rtlCol="0">
              <a:spAutoFit/>
            </a:bodyPr>
            <a:lstStyle/>
            <a:p>
              <a:r>
                <a:rPr lang="en-US" sz="1050" b="1" noProof="1"/>
                <a:t>Proton</a:t>
              </a:r>
            </a:p>
          </p:txBody>
        </p:sp>
      </p:grpSp>
      <p:grpSp>
        <p:nvGrpSpPr>
          <p:cNvPr id="34" name="Group 33"/>
          <p:cNvGrpSpPr/>
          <p:nvPr/>
        </p:nvGrpSpPr>
        <p:grpSpPr>
          <a:xfrm>
            <a:off x="6287171" y="2887284"/>
            <a:ext cx="905235" cy="930984"/>
            <a:chOff x="6650523" y="3766654"/>
            <a:chExt cx="905235" cy="930984"/>
          </a:xfrm>
        </p:grpSpPr>
        <p:pic>
          <p:nvPicPr>
            <p:cNvPr id="5" name="Picture 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50523" y="3766654"/>
              <a:ext cx="905235" cy="665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 name="TextBox 27"/>
            <p:cNvSpPr txBox="1"/>
            <p:nvPr/>
          </p:nvSpPr>
          <p:spPr>
            <a:xfrm>
              <a:off x="6735091" y="4443722"/>
              <a:ext cx="736099" cy="253916"/>
            </a:xfrm>
            <a:prstGeom prst="rect">
              <a:avLst/>
            </a:prstGeom>
            <a:noFill/>
          </p:spPr>
          <p:txBody>
            <a:bodyPr wrap="none" rtlCol="0">
              <a:spAutoFit/>
            </a:bodyPr>
            <a:lstStyle/>
            <a:p>
              <a:r>
                <a:rPr lang="en-US" sz="1050" b="1" noProof="1"/>
                <a:t>PacBio RS</a:t>
              </a:r>
            </a:p>
          </p:txBody>
        </p:sp>
      </p:grpSp>
      <p:sp>
        <p:nvSpPr>
          <p:cNvPr id="3" name="Rectangle 2"/>
          <p:cNvSpPr/>
          <p:nvPr/>
        </p:nvSpPr>
        <p:spPr>
          <a:xfrm>
            <a:off x="2320234" y="5833180"/>
            <a:ext cx="3334524" cy="461665"/>
          </a:xfrm>
          <a:prstGeom prst="rect">
            <a:avLst/>
          </a:prstGeom>
        </p:spPr>
        <p:txBody>
          <a:bodyPr wrap="square">
            <a:spAutoFit/>
          </a:bodyPr>
          <a:lstStyle/>
          <a:p>
            <a:r>
              <a:rPr lang="en-US" sz="1200" noProof="1"/>
              <a:t>Lex Nederbragt (2012-2016)</a:t>
            </a:r>
          </a:p>
          <a:p>
            <a:r>
              <a:rPr lang="en-US" sz="1200" noProof="1"/>
              <a:t>http://dx.doi.org/10.6084/m9.figshare.100940</a:t>
            </a:r>
          </a:p>
        </p:txBody>
      </p:sp>
      <p:grpSp>
        <p:nvGrpSpPr>
          <p:cNvPr id="48" name="Group 47"/>
          <p:cNvGrpSpPr/>
          <p:nvPr/>
        </p:nvGrpSpPr>
        <p:grpSpPr>
          <a:xfrm>
            <a:off x="2716343" y="425134"/>
            <a:ext cx="788497" cy="713664"/>
            <a:chOff x="3172801" y="516842"/>
            <a:chExt cx="788497" cy="713664"/>
          </a:xfrm>
        </p:grpSpPr>
        <p:pic>
          <p:nvPicPr>
            <p:cNvPr id="20" name="Picture 19"/>
            <p:cNvPicPr>
              <a:picLocks noChangeAspect="1"/>
            </p:cNvPicPr>
            <p:nvPr/>
          </p:nvPicPr>
          <p:blipFill rotWithShape="1">
            <a:blip r:embed="rId13"/>
            <a:srcRect b="7887"/>
            <a:stretch/>
          </p:blipFill>
          <p:spPr>
            <a:xfrm>
              <a:off x="3303643" y="516842"/>
              <a:ext cx="526812" cy="361203"/>
            </a:xfrm>
            <a:prstGeom prst="rect">
              <a:avLst/>
            </a:prstGeom>
          </p:spPr>
        </p:pic>
        <p:sp>
          <p:nvSpPr>
            <p:cNvPr id="39" name="TextBox 38"/>
            <p:cNvSpPr txBox="1"/>
            <p:nvPr/>
          </p:nvSpPr>
          <p:spPr>
            <a:xfrm>
              <a:off x="3172801" y="815008"/>
              <a:ext cx="788497" cy="415498"/>
            </a:xfrm>
            <a:prstGeom prst="rect">
              <a:avLst/>
            </a:prstGeom>
            <a:noFill/>
          </p:spPr>
          <p:txBody>
            <a:bodyPr wrap="none" rtlCol="0">
              <a:spAutoFit/>
            </a:bodyPr>
            <a:lstStyle/>
            <a:p>
              <a:pPr algn="ctr"/>
              <a:r>
                <a:rPr lang="en-US" sz="1050" b="1" noProof="1"/>
                <a:t>Hiseq</a:t>
              </a:r>
            </a:p>
            <a:p>
              <a:pPr algn="ctr"/>
              <a:r>
                <a:rPr lang="en-US" sz="1050" b="1" noProof="1"/>
                <a:t>2000/2500</a:t>
              </a:r>
            </a:p>
          </p:txBody>
        </p:sp>
      </p:grpSp>
      <p:grpSp>
        <p:nvGrpSpPr>
          <p:cNvPr id="16" name="Group 15"/>
          <p:cNvGrpSpPr/>
          <p:nvPr/>
        </p:nvGrpSpPr>
        <p:grpSpPr>
          <a:xfrm>
            <a:off x="3518891" y="189972"/>
            <a:ext cx="607859" cy="601808"/>
            <a:chOff x="4212810" y="405139"/>
            <a:chExt cx="607859" cy="601808"/>
          </a:xfrm>
        </p:grpSpPr>
        <p:pic>
          <p:nvPicPr>
            <p:cNvPr id="4" name="Picture 3"/>
            <p:cNvPicPr>
              <a:picLocks noChangeAspect="1"/>
            </p:cNvPicPr>
            <p:nvPr/>
          </p:nvPicPr>
          <p:blipFill>
            <a:blip r:embed="rId14"/>
            <a:stretch>
              <a:fillRect/>
            </a:stretch>
          </p:blipFill>
          <p:spPr>
            <a:xfrm>
              <a:off x="4264257" y="405139"/>
              <a:ext cx="504965" cy="401205"/>
            </a:xfrm>
            <a:prstGeom prst="rect">
              <a:avLst/>
            </a:prstGeom>
          </p:spPr>
        </p:pic>
        <p:sp>
          <p:nvSpPr>
            <p:cNvPr id="42" name="TextBox 41"/>
            <p:cNvSpPr txBox="1"/>
            <p:nvPr/>
          </p:nvSpPr>
          <p:spPr>
            <a:xfrm>
              <a:off x="4212810" y="753031"/>
              <a:ext cx="607859" cy="253916"/>
            </a:xfrm>
            <a:prstGeom prst="rect">
              <a:avLst/>
            </a:prstGeom>
            <a:noFill/>
          </p:spPr>
          <p:txBody>
            <a:bodyPr wrap="none" rtlCol="0">
              <a:spAutoFit/>
            </a:bodyPr>
            <a:lstStyle/>
            <a:p>
              <a:r>
                <a:rPr lang="en-US" sz="1050" b="1" noProof="1"/>
                <a:t>Hiseq X</a:t>
              </a:r>
            </a:p>
          </p:txBody>
        </p:sp>
      </p:grpSp>
      <p:sp>
        <p:nvSpPr>
          <p:cNvPr id="14" name="TextBox 13"/>
          <p:cNvSpPr txBox="1"/>
          <p:nvPr/>
        </p:nvSpPr>
        <p:spPr>
          <a:xfrm>
            <a:off x="4250790" y="1378047"/>
            <a:ext cx="889987" cy="253916"/>
          </a:xfrm>
          <a:prstGeom prst="rect">
            <a:avLst/>
          </a:prstGeom>
          <a:noFill/>
        </p:spPr>
        <p:txBody>
          <a:bodyPr wrap="none" rtlCol="0">
            <a:spAutoFit/>
          </a:bodyPr>
          <a:lstStyle/>
          <a:p>
            <a:r>
              <a:rPr lang="en-US" sz="1050" b="1" noProof="1"/>
              <a:t>NextSeq 500</a:t>
            </a:r>
          </a:p>
        </p:txBody>
      </p:sp>
      <p:pic>
        <p:nvPicPr>
          <p:cNvPr id="15" name="Picture 14"/>
          <p:cNvPicPr>
            <a:picLocks noChangeAspect="1"/>
          </p:cNvPicPr>
          <p:nvPr/>
        </p:nvPicPr>
        <p:blipFill>
          <a:blip r:embed="rId15"/>
          <a:stretch>
            <a:fillRect/>
          </a:stretch>
        </p:blipFill>
        <p:spPr>
          <a:xfrm>
            <a:off x="5092418" y="1351506"/>
            <a:ext cx="473371" cy="398062"/>
          </a:xfrm>
          <a:prstGeom prst="rect">
            <a:avLst/>
          </a:prstGeom>
        </p:spPr>
      </p:pic>
      <p:cxnSp>
        <p:nvCxnSpPr>
          <p:cNvPr id="17" name="Straight Connector 16"/>
          <p:cNvCxnSpPr/>
          <p:nvPr/>
        </p:nvCxnSpPr>
        <p:spPr>
          <a:xfrm flipV="1">
            <a:off x="3813054" y="1514976"/>
            <a:ext cx="509058" cy="59606"/>
          </a:xfrm>
          <a:prstGeom prst="line">
            <a:avLst/>
          </a:prstGeom>
          <a:ln w="12700" cmpd="sng">
            <a:solidFill>
              <a:srgbClr val="0E7002"/>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4152351" y="823353"/>
            <a:ext cx="981928" cy="571825"/>
            <a:chOff x="4561003" y="787838"/>
            <a:chExt cx="981928" cy="571825"/>
          </a:xfrm>
        </p:grpSpPr>
        <p:sp>
          <p:nvSpPr>
            <p:cNvPr id="41" name="TextBox 40"/>
            <p:cNvSpPr txBox="1"/>
            <p:nvPr/>
          </p:nvSpPr>
          <p:spPr>
            <a:xfrm>
              <a:off x="4561003" y="1105747"/>
              <a:ext cx="981928" cy="253916"/>
            </a:xfrm>
            <a:prstGeom prst="rect">
              <a:avLst/>
            </a:prstGeom>
            <a:noFill/>
          </p:spPr>
          <p:txBody>
            <a:bodyPr wrap="none" rtlCol="0">
              <a:spAutoFit/>
            </a:bodyPr>
            <a:lstStyle/>
            <a:p>
              <a:r>
                <a:rPr lang="en-US" sz="1050" b="1" noProof="1"/>
                <a:t>Hiseq2500 RR</a:t>
              </a:r>
            </a:p>
          </p:txBody>
        </p:sp>
        <p:pic>
          <p:nvPicPr>
            <p:cNvPr id="38" name="Picture 37"/>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4723214" y="787838"/>
              <a:ext cx="526812" cy="361203"/>
            </a:xfrm>
            <a:prstGeom prst="rect">
              <a:avLst/>
            </a:prstGeom>
          </p:spPr>
        </p:pic>
      </p:grpSp>
      <p:grpSp>
        <p:nvGrpSpPr>
          <p:cNvPr id="50" name="Group 49"/>
          <p:cNvGrpSpPr/>
          <p:nvPr/>
        </p:nvGrpSpPr>
        <p:grpSpPr>
          <a:xfrm>
            <a:off x="4163880" y="257379"/>
            <a:ext cx="800219" cy="575759"/>
            <a:chOff x="4286704" y="317497"/>
            <a:chExt cx="800219" cy="575759"/>
          </a:xfrm>
        </p:grpSpPr>
        <p:pic>
          <p:nvPicPr>
            <p:cNvPr id="47" name="Picture 46"/>
            <p:cNvPicPr>
              <a:picLocks noChangeAspect="1"/>
            </p:cNvPicPr>
            <p:nvPr/>
          </p:nvPicPr>
          <p:blipFill rotWithShape="1">
            <a:blip r:embed="rId17"/>
            <a:srcRect l="9837" t="11651" r="12535" b="12655"/>
            <a:stretch/>
          </p:blipFill>
          <p:spPr>
            <a:xfrm>
              <a:off x="4398841" y="317497"/>
              <a:ext cx="575945" cy="431999"/>
            </a:xfrm>
            <a:prstGeom prst="rect">
              <a:avLst/>
            </a:prstGeom>
          </p:spPr>
        </p:pic>
        <p:sp>
          <p:nvSpPr>
            <p:cNvPr id="49" name="TextBox 48"/>
            <p:cNvSpPr txBox="1"/>
            <p:nvPr/>
          </p:nvSpPr>
          <p:spPr>
            <a:xfrm>
              <a:off x="4286704" y="639340"/>
              <a:ext cx="800219" cy="253916"/>
            </a:xfrm>
            <a:prstGeom prst="rect">
              <a:avLst/>
            </a:prstGeom>
            <a:noFill/>
          </p:spPr>
          <p:txBody>
            <a:bodyPr wrap="none" rtlCol="0">
              <a:spAutoFit/>
            </a:bodyPr>
            <a:lstStyle/>
            <a:p>
              <a:r>
                <a:rPr lang="en-US" sz="1050" b="1" noProof="1"/>
                <a:t>Hiseq 4000</a:t>
              </a:r>
            </a:p>
          </p:txBody>
        </p:sp>
      </p:grpSp>
      <p:cxnSp>
        <p:nvCxnSpPr>
          <p:cNvPr id="52" name="Straight Connector 51"/>
          <p:cNvCxnSpPr/>
          <p:nvPr/>
        </p:nvCxnSpPr>
        <p:spPr>
          <a:xfrm flipV="1">
            <a:off x="3813054" y="738997"/>
            <a:ext cx="425833" cy="95499"/>
          </a:xfrm>
          <a:prstGeom prst="line">
            <a:avLst/>
          </a:prstGeom>
          <a:ln w="1270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55" name="Group 54"/>
          <p:cNvGrpSpPr/>
          <p:nvPr/>
        </p:nvGrpSpPr>
        <p:grpSpPr>
          <a:xfrm>
            <a:off x="6306127" y="1849560"/>
            <a:ext cx="912576" cy="496037"/>
            <a:chOff x="7268232" y="3244677"/>
            <a:chExt cx="912576" cy="496037"/>
          </a:xfrm>
        </p:grpSpPr>
        <p:pic>
          <p:nvPicPr>
            <p:cNvPr id="46" name="Picture 45"/>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flipH="1">
              <a:off x="7425176" y="3244677"/>
              <a:ext cx="639651" cy="269934"/>
            </a:xfrm>
            <a:prstGeom prst="rect">
              <a:avLst/>
            </a:prstGeom>
          </p:spPr>
        </p:pic>
        <p:sp>
          <p:nvSpPr>
            <p:cNvPr id="54" name="TextBox 53"/>
            <p:cNvSpPr txBox="1"/>
            <p:nvPr/>
          </p:nvSpPr>
          <p:spPr>
            <a:xfrm>
              <a:off x="7268232" y="3486798"/>
              <a:ext cx="912576" cy="253916"/>
            </a:xfrm>
            <a:prstGeom prst="rect">
              <a:avLst/>
            </a:prstGeom>
            <a:noFill/>
          </p:spPr>
          <p:txBody>
            <a:bodyPr wrap="square" rtlCol="0">
              <a:spAutoFit/>
            </a:bodyPr>
            <a:lstStyle/>
            <a:p>
              <a:pPr algn="ctr"/>
              <a:r>
                <a:rPr lang="en-US" sz="1050" b="1" noProof="1"/>
                <a:t>MinION</a:t>
              </a:r>
            </a:p>
          </p:txBody>
        </p:sp>
      </p:grpSp>
      <p:grpSp>
        <p:nvGrpSpPr>
          <p:cNvPr id="59" name="Group 58"/>
          <p:cNvGrpSpPr/>
          <p:nvPr/>
        </p:nvGrpSpPr>
        <p:grpSpPr>
          <a:xfrm>
            <a:off x="2968652" y="2319155"/>
            <a:ext cx="644443" cy="587083"/>
            <a:chOff x="3088159" y="2078154"/>
            <a:chExt cx="644443" cy="587083"/>
          </a:xfrm>
        </p:grpSpPr>
        <p:pic>
          <p:nvPicPr>
            <p:cNvPr id="57" name="Picture 56"/>
            <p:cNvPicPr>
              <a:picLocks noChangeAspect="1"/>
            </p:cNvPicPr>
            <p:nvPr/>
          </p:nvPicPr>
          <p:blipFill rotWithShape="1">
            <a:blip r:embed="rId19"/>
            <a:srcRect l="19971" r="20528"/>
            <a:stretch/>
          </p:blipFill>
          <p:spPr>
            <a:xfrm>
              <a:off x="3223752" y="2078154"/>
              <a:ext cx="373256" cy="429664"/>
            </a:xfrm>
            <a:prstGeom prst="rect">
              <a:avLst/>
            </a:prstGeom>
          </p:spPr>
        </p:pic>
        <p:sp>
          <p:nvSpPr>
            <p:cNvPr id="58" name="TextBox 57"/>
            <p:cNvSpPr txBox="1"/>
            <p:nvPr/>
          </p:nvSpPr>
          <p:spPr>
            <a:xfrm>
              <a:off x="3088159" y="2411321"/>
              <a:ext cx="644443" cy="253916"/>
            </a:xfrm>
            <a:prstGeom prst="rect">
              <a:avLst/>
            </a:prstGeom>
            <a:noFill/>
          </p:spPr>
          <p:txBody>
            <a:bodyPr wrap="none" rtlCol="0">
              <a:spAutoFit/>
            </a:bodyPr>
            <a:lstStyle/>
            <a:p>
              <a:pPr algn="ctr"/>
              <a:r>
                <a:rPr lang="en-US" sz="1050" b="1" noProof="1"/>
                <a:t>MiniSeq</a:t>
              </a:r>
            </a:p>
          </p:txBody>
        </p:sp>
      </p:grpSp>
      <p:grpSp>
        <p:nvGrpSpPr>
          <p:cNvPr id="63" name="Group 62"/>
          <p:cNvGrpSpPr/>
          <p:nvPr/>
        </p:nvGrpSpPr>
        <p:grpSpPr>
          <a:xfrm>
            <a:off x="4730256" y="2124665"/>
            <a:ext cx="912576" cy="609727"/>
            <a:chOff x="4756026" y="2182468"/>
            <a:chExt cx="912576" cy="609727"/>
          </a:xfrm>
        </p:grpSpPr>
        <p:pic>
          <p:nvPicPr>
            <p:cNvPr id="61" name="Picture 60"/>
            <p:cNvPicPr>
              <a:picLocks noChangeAspect="1"/>
            </p:cNvPicPr>
            <p:nvPr/>
          </p:nvPicPr>
          <p:blipFill>
            <a:blip r:embed="rId20"/>
            <a:stretch>
              <a:fillRect/>
            </a:stretch>
          </p:blipFill>
          <p:spPr>
            <a:xfrm>
              <a:off x="4985749" y="2182468"/>
              <a:ext cx="453131" cy="395997"/>
            </a:xfrm>
            <a:prstGeom prst="rect">
              <a:avLst/>
            </a:prstGeom>
          </p:spPr>
        </p:pic>
        <p:sp>
          <p:nvSpPr>
            <p:cNvPr id="62" name="TextBox 61"/>
            <p:cNvSpPr txBox="1"/>
            <p:nvPr/>
          </p:nvSpPr>
          <p:spPr>
            <a:xfrm>
              <a:off x="4756026" y="2538279"/>
              <a:ext cx="912576" cy="253916"/>
            </a:xfrm>
            <a:prstGeom prst="rect">
              <a:avLst/>
            </a:prstGeom>
            <a:noFill/>
          </p:spPr>
          <p:txBody>
            <a:bodyPr wrap="square" rtlCol="0">
              <a:spAutoFit/>
            </a:bodyPr>
            <a:lstStyle/>
            <a:p>
              <a:pPr algn="ctr"/>
              <a:r>
                <a:rPr lang="en-US" sz="1050" b="1" noProof="1"/>
                <a:t>S5/S5XL</a:t>
              </a:r>
            </a:p>
          </p:txBody>
        </p:sp>
      </p:grpSp>
      <p:cxnSp>
        <p:nvCxnSpPr>
          <p:cNvPr id="71" name="Straight Connector 70"/>
          <p:cNvCxnSpPr>
            <a:stCxn id="57" idx="3"/>
          </p:cNvCxnSpPr>
          <p:nvPr/>
        </p:nvCxnSpPr>
        <p:spPr>
          <a:xfrm flipV="1">
            <a:off x="3477501" y="2421235"/>
            <a:ext cx="213706" cy="112752"/>
          </a:xfrm>
          <a:prstGeom prst="line">
            <a:avLst/>
          </a:prstGeom>
          <a:ln w="12700" cmpd="sng">
            <a:solidFill>
              <a:srgbClr val="17B3B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774225" y="2132652"/>
            <a:ext cx="143812" cy="143999"/>
          </a:xfrm>
          <a:prstGeom prst="line">
            <a:avLst/>
          </a:prstGeom>
          <a:ln w="1270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4649681" y="2366248"/>
            <a:ext cx="290337" cy="0"/>
          </a:xfrm>
          <a:prstGeom prst="line">
            <a:avLst/>
          </a:prstGeom>
          <a:ln w="12700" cmpd="sng">
            <a:solidFill>
              <a:srgbClr val="010A97"/>
            </a:solidFill>
            <a:prstDash val="sysDash"/>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21"/>
          <a:stretch>
            <a:fillRect/>
          </a:stretch>
        </p:blipFill>
        <p:spPr>
          <a:xfrm>
            <a:off x="1512378" y="5925514"/>
            <a:ext cx="863999" cy="302400"/>
          </a:xfrm>
          <a:prstGeom prst="rect">
            <a:avLst/>
          </a:prstGeom>
        </p:spPr>
      </p:pic>
      <p:sp>
        <p:nvSpPr>
          <p:cNvPr id="64" name="TextBox 63"/>
          <p:cNvSpPr txBox="1"/>
          <p:nvPr/>
        </p:nvSpPr>
        <p:spPr>
          <a:xfrm>
            <a:off x="5568563" y="117334"/>
            <a:ext cx="3460377" cy="707886"/>
          </a:xfrm>
          <a:prstGeom prst="rect">
            <a:avLst/>
          </a:prstGeom>
          <a:noFill/>
        </p:spPr>
        <p:txBody>
          <a:bodyPr wrap="square" rtlCol="0">
            <a:spAutoFit/>
          </a:bodyPr>
          <a:lstStyle/>
          <a:p>
            <a:pPr algn="ctr"/>
            <a:r>
              <a:rPr lang="en-US" sz="2000" b="1" dirty="0"/>
              <a:t>Developments in</a:t>
            </a:r>
          </a:p>
          <a:p>
            <a:pPr algn="ctr"/>
            <a:r>
              <a:rPr lang="en-US" sz="2000" b="1" dirty="0"/>
              <a:t>High Throughput Sequencing</a:t>
            </a:r>
            <a:endParaRPr lang="en-US" sz="1600" dirty="0"/>
          </a:p>
        </p:txBody>
      </p:sp>
    </p:spTree>
    <p:extLst>
      <p:ext uri="{BB962C8B-B14F-4D97-AF65-F5344CB8AC3E}">
        <p14:creationId xmlns:p14="http://schemas.microsoft.com/office/powerpoint/2010/main" val="14876433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ight Arrow 72"/>
          <p:cNvSpPr/>
          <p:nvPr/>
        </p:nvSpPr>
        <p:spPr>
          <a:xfrm rot="19936615">
            <a:off x="1443701" y="3303797"/>
            <a:ext cx="7096427" cy="104379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developments_in_high_throughput_sequencing_ba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72" y="-614807"/>
            <a:ext cx="7920000" cy="7920000"/>
          </a:xfrm>
          <a:prstGeom prst="rect">
            <a:avLst/>
          </a:prstGeom>
        </p:spPr>
      </p:pic>
      <p:grpSp>
        <p:nvGrpSpPr>
          <p:cNvPr id="35" name="Group 34"/>
          <p:cNvGrpSpPr/>
          <p:nvPr/>
        </p:nvGrpSpPr>
        <p:grpSpPr>
          <a:xfrm>
            <a:off x="1853077" y="2131029"/>
            <a:ext cx="567870" cy="679477"/>
            <a:chOff x="2376957" y="1389611"/>
            <a:chExt cx="567870" cy="679477"/>
          </a:xfrm>
        </p:grpSpPr>
        <p:pic>
          <p:nvPicPr>
            <p:cNvPr id="10" name="Picture 9"/>
            <p:cNvPicPr>
              <a:picLocks noChangeAspect="1"/>
            </p:cNvPicPr>
            <p:nvPr/>
          </p:nvPicPr>
          <p:blipFill>
            <a:blip r:embed="rId4"/>
            <a:stretch>
              <a:fillRect/>
            </a:stretch>
          </p:blipFill>
          <p:spPr>
            <a:xfrm>
              <a:off x="2376957" y="1389611"/>
              <a:ext cx="567870" cy="522440"/>
            </a:xfrm>
            <a:prstGeom prst="rect">
              <a:avLst/>
            </a:prstGeom>
          </p:spPr>
        </p:pic>
        <p:sp>
          <p:nvSpPr>
            <p:cNvPr id="21" name="TextBox 20"/>
            <p:cNvSpPr txBox="1"/>
            <p:nvPr/>
          </p:nvSpPr>
          <p:spPr>
            <a:xfrm>
              <a:off x="2401847" y="1815172"/>
              <a:ext cx="518091" cy="253916"/>
            </a:xfrm>
            <a:prstGeom prst="rect">
              <a:avLst/>
            </a:prstGeom>
            <a:noFill/>
          </p:spPr>
          <p:txBody>
            <a:bodyPr wrap="none" rtlCol="0">
              <a:spAutoFit/>
            </a:bodyPr>
            <a:lstStyle/>
            <a:p>
              <a:r>
                <a:rPr lang="en-US" sz="1050" b="1" noProof="1"/>
                <a:t>SOLiD</a:t>
              </a:r>
            </a:p>
          </p:txBody>
        </p:sp>
      </p:grpSp>
      <p:grpSp>
        <p:nvGrpSpPr>
          <p:cNvPr id="36" name="Group 35"/>
          <p:cNvGrpSpPr/>
          <p:nvPr/>
        </p:nvGrpSpPr>
        <p:grpSpPr>
          <a:xfrm>
            <a:off x="2010672" y="3155221"/>
            <a:ext cx="611210" cy="721392"/>
            <a:chOff x="2944827" y="2369910"/>
            <a:chExt cx="611210" cy="721392"/>
          </a:xfrm>
        </p:grpSpPr>
        <p:pic>
          <p:nvPicPr>
            <p:cNvPr id="11" name="Picture 10"/>
            <p:cNvPicPr>
              <a:picLocks noChangeAspect="1"/>
            </p:cNvPicPr>
            <p:nvPr/>
          </p:nvPicPr>
          <p:blipFill>
            <a:blip r:embed="rId5"/>
            <a:stretch>
              <a:fillRect/>
            </a:stretch>
          </p:blipFill>
          <p:spPr>
            <a:xfrm>
              <a:off x="2944827" y="2369910"/>
              <a:ext cx="611210" cy="530225"/>
            </a:xfrm>
            <a:prstGeom prst="rect">
              <a:avLst/>
            </a:prstGeom>
          </p:spPr>
        </p:pic>
        <p:sp>
          <p:nvSpPr>
            <p:cNvPr id="22" name="TextBox 21"/>
            <p:cNvSpPr txBox="1"/>
            <p:nvPr/>
          </p:nvSpPr>
          <p:spPr>
            <a:xfrm>
              <a:off x="3023283" y="2837386"/>
              <a:ext cx="454299" cy="253916"/>
            </a:xfrm>
            <a:prstGeom prst="rect">
              <a:avLst/>
            </a:prstGeom>
            <a:noFill/>
          </p:spPr>
          <p:txBody>
            <a:bodyPr wrap="none" rtlCol="0">
              <a:spAutoFit/>
            </a:bodyPr>
            <a:lstStyle/>
            <a:p>
              <a:r>
                <a:rPr lang="en-US" sz="1050" b="1" noProof="1"/>
                <a:t>GA II</a:t>
              </a:r>
            </a:p>
          </p:txBody>
        </p:sp>
      </p:grpSp>
      <p:grpSp>
        <p:nvGrpSpPr>
          <p:cNvPr id="30" name="Group 29"/>
          <p:cNvGrpSpPr/>
          <p:nvPr/>
        </p:nvGrpSpPr>
        <p:grpSpPr>
          <a:xfrm>
            <a:off x="4334418" y="1704697"/>
            <a:ext cx="539114" cy="564791"/>
            <a:chOff x="4230602" y="1823395"/>
            <a:chExt cx="539114" cy="564791"/>
          </a:xfrm>
        </p:grpSpPr>
        <p:pic>
          <p:nvPicPr>
            <p:cNvPr id="8"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71256" y="1823395"/>
              <a:ext cx="457807" cy="4623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 name="TextBox 22"/>
            <p:cNvSpPr txBox="1"/>
            <p:nvPr/>
          </p:nvSpPr>
          <p:spPr>
            <a:xfrm>
              <a:off x="4230602" y="2134270"/>
              <a:ext cx="539114" cy="253916"/>
            </a:xfrm>
            <a:prstGeom prst="rect">
              <a:avLst/>
            </a:prstGeom>
            <a:noFill/>
          </p:spPr>
          <p:txBody>
            <a:bodyPr wrap="none" rtlCol="0">
              <a:spAutoFit/>
            </a:bodyPr>
            <a:lstStyle/>
            <a:p>
              <a:r>
                <a:rPr lang="en-US" sz="1050" b="1" noProof="1"/>
                <a:t>MiSeq</a:t>
              </a:r>
            </a:p>
          </p:txBody>
        </p:sp>
      </p:grpSp>
      <p:grpSp>
        <p:nvGrpSpPr>
          <p:cNvPr id="31" name="Group 30"/>
          <p:cNvGrpSpPr/>
          <p:nvPr/>
        </p:nvGrpSpPr>
        <p:grpSpPr>
          <a:xfrm>
            <a:off x="2895014" y="3267801"/>
            <a:ext cx="459822" cy="544907"/>
            <a:chOff x="4529862" y="2474932"/>
            <a:chExt cx="459822" cy="544907"/>
          </a:xfrm>
        </p:grpSpPr>
        <p:pic>
          <p:nvPicPr>
            <p:cNvPr id="7"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49709" y="2474932"/>
              <a:ext cx="420129" cy="373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 name="TextBox 23"/>
            <p:cNvSpPr txBox="1"/>
            <p:nvPr/>
          </p:nvSpPr>
          <p:spPr>
            <a:xfrm>
              <a:off x="4529862" y="2765923"/>
              <a:ext cx="459822" cy="253916"/>
            </a:xfrm>
            <a:prstGeom prst="rect">
              <a:avLst/>
            </a:prstGeom>
            <a:noFill/>
          </p:spPr>
          <p:txBody>
            <a:bodyPr wrap="none" rtlCol="0">
              <a:spAutoFit/>
            </a:bodyPr>
            <a:lstStyle/>
            <a:p>
              <a:r>
                <a:rPr lang="en-US" sz="1050" b="1" noProof="1"/>
                <a:t>PGM</a:t>
              </a:r>
            </a:p>
          </p:txBody>
        </p:sp>
      </p:grpSp>
      <p:grpSp>
        <p:nvGrpSpPr>
          <p:cNvPr id="33" name="Group 32"/>
          <p:cNvGrpSpPr/>
          <p:nvPr/>
        </p:nvGrpSpPr>
        <p:grpSpPr>
          <a:xfrm>
            <a:off x="4989647" y="3559559"/>
            <a:ext cx="710451" cy="551810"/>
            <a:chOff x="5182386" y="3565589"/>
            <a:chExt cx="710451" cy="551810"/>
          </a:xfrm>
        </p:grpSpPr>
        <p:pic>
          <p:nvPicPr>
            <p:cNvPr id="18" name="Picture 17"/>
            <p:cNvPicPr>
              <a:picLocks noChangeAspect="1"/>
            </p:cNvPicPr>
            <p:nvPr/>
          </p:nvPicPr>
          <p:blipFill>
            <a:blip r:embed="rId8"/>
            <a:stretch>
              <a:fillRect/>
            </a:stretch>
          </p:blipFill>
          <p:spPr>
            <a:xfrm>
              <a:off x="5276610" y="3565589"/>
              <a:ext cx="522002" cy="373232"/>
            </a:xfrm>
            <a:prstGeom prst="rect">
              <a:avLst/>
            </a:prstGeom>
          </p:spPr>
        </p:pic>
        <p:sp>
          <p:nvSpPr>
            <p:cNvPr id="26" name="TextBox 25"/>
            <p:cNvSpPr txBox="1"/>
            <p:nvPr/>
          </p:nvSpPr>
          <p:spPr>
            <a:xfrm>
              <a:off x="5182386" y="3863483"/>
              <a:ext cx="710451" cy="253916"/>
            </a:xfrm>
            <a:prstGeom prst="rect">
              <a:avLst/>
            </a:prstGeom>
            <a:noFill/>
          </p:spPr>
          <p:txBody>
            <a:bodyPr wrap="none" rtlCol="0">
              <a:spAutoFit/>
            </a:bodyPr>
            <a:lstStyle/>
            <a:p>
              <a:r>
                <a:rPr lang="en-US" sz="1050" b="1" noProof="1"/>
                <a:t>GS Junior</a:t>
              </a:r>
            </a:p>
          </p:txBody>
        </p:sp>
      </p:grpSp>
      <p:grpSp>
        <p:nvGrpSpPr>
          <p:cNvPr id="37" name="Group 36"/>
          <p:cNvGrpSpPr/>
          <p:nvPr/>
        </p:nvGrpSpPr>
        <p:grpSpPr>
          <a:xfrm>
            <a:off x="5167164" y="5134454"/>
            <a:ext cx="632674" cy="748304"/>
            <a:chOff x="5962033" y="5020730"/>
            <a:chExt cx="632674" cy="748304"/>
          </a:xfrm>
        </p:grpSpPr>
        <p:pic>
          <p:nvPicPr>
            <p:cNvPr id="13" name="Picture 12"/>
            <p:cNvPicPr>
              <a:picLocks noChangeAspect="1"/>
            </p:cNvPicPr>
            <p:nvPr/>
          </p:nvPicPr>
          <p:blipFill rotWithShape="1">
            <a:blip r:embed="rId9"/>
            <a:srcRect r="28347"/>
            <a:stretch/>
          </p:blipFill>
          <p:spPr>
            <a:xfrm>
              <a:off x="6017369" y="5020730"/>
              <a:ext cx="522002" cy="528430"/>
            </a:xfrm>
            <a:prstGeom prst="rect">
              <a:avLst/>
            </a:prstGeom>
          </p:spPr>
        </p:pic>
        <p:sp>
          <p:nvSpPr>
            <p:cNvPr id="27" name="TextBox 26"/>
            <p:cNvSpPr txBox="1"/>
            <p:nvPr/>
          </p:nvSpPr>
          <p:spPr>
            <a:xfrm>
              <a:off x="5962033" y="5515118"/>
              <a:ext cx="632674" cy="253916"/>
            </a:xfrm>
            <a:prstGeom prst="rect">
              <a:avLst/>
            </a:prstGeom>
            <a:noFill/>
          </p:spPr>
          <p:txBody>
            <a:bodyPr wrap="none" rtlCol="0">
              <a:spAutoFit/>
            </a:bodyPr>
            <a:lstStyle/>
            <a:p>
              <a:r>
                <a:rPr lang="en-US" sz="1050" b="1" noProof="1"/>
                <a:t>‘Sanger’</a:t>
              </a:r>
            </a:p>
          </p:txBody>
        </p:sp>
      </p:grpSp>
      <p:sp>
        <p:nvSpPr>
          <p:cNvPr id="40" name="Rectangle 39"/>
          <p:cNvSpPr/>
          <p:nvPr/>
        </p:nvSpPr>
        <p:spPr>
          <a:xfrm>
            <a:off x="7643703" y="1474202"/>
            <a:ext cx="1149612" cy="37905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1"/>
          </a:p>
        </p:txBody>
      </p:sp>
      <p:grpSp>
        <p:nvGrpSpPr>
          <p:cNvPr id="32" name="Group 31"/>
          <p:cNvGrpSpPr/>
          <p:nvPr/>
        </p:nvGrpSpPr>
        <p:grpSpPr>
          <a:xfrm>
            <a:off x="3760467" y="3876613"/>
            <a:ext cx="557458" cy="665609"/>
            <a:chOff x="5831040" y="2488442"/>
            <a:chExt cx="557458" cy="665609"/>
          </a:xfrm>
        </p:grpSpPr>
        <p:pic>
          <p:nvPicPr>
            <p:cNvPr id="6" name="Picture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73232" y="2488442"/>
              <a:ext cx="473075" cy="484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 name="TextBox 24"/>
            <p:cNvSpPr txBox="1"/>
            <p:nvPr/>
          </p:nvSpPr>
          <p:spPr>
            <a:xfrm>
              <a:off x="5831040" y="2900135"/>
              <a:ext cx="557458" cy="253916"/>
            </a:xfrm>
            <a:prstGeom prst="rect">
              <a:avLst/>
            </a:prstGeom>
            <a:noFill/>
          </p:spPr>
          <p:txBody>
            <a:bodyPr wrap="none" rtlCol="0">
              <a:spAutoFit/>
            </a:bodyPr>
            <a:lstStyle/>
            <a:p>
              <a:r>
                <a:rPr lang="en-US" sz="1050" b="1" noProof="1"/>
                <a:t>GS FLX</a:t>
              </a:r>
            </a:p>
          </p:txBody>
        </p:sp>
      </p:grpSp>
      <p:grpSp>
        <p:nvGrpSpPr>
          <p:cNvPr id="12" name="Group 11"/>
          <p:cNvGrpSpPr/>
          <p:nvPr/>
        </p:nvGrpSpPr>
        <p:grpSpPr>
          <a:xfrm>
            <a:off x="3243667" y="1820952"/>
            <a:ext cx="569387" cy="519390"/>
            <a:chOff x="4720515" y="1315041"/>
            <a:chExt cx="569387" cy="519390"/>
          </a:xfrm>
        </p:grpSpPr>
        <p:pic>
          <p:nvPicPr>
            <p:cNvPr id="9" name="Picture 8"/>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784477" y="1315041"/>
              <a:ext cx="441462" cy="325000"/>
            </a:xfrm>
            <a:prstGeom prst="rect">
              <a:avLst/>
            </a:prstGeom>
          </p:spPr>
        </p:pic>
        <p:sp>
          <p:nvSpPr>
            <p:cNvPr id="44" name="TextBox 43"/>
            <p:cNvSpPr txBox="1"/>
            <p:nvPr/>
          </p:nvSpPr>
          <p:spPr>
            <a:xfrm>
              <a:off x="4720515" y="1580515"/>
              <a:ext cx="569387" cy="253916"/>
            </a:xfrm>
            <a:prstGeom prst="rect">
              <a:avLst/>
            </a:prstGeom>
            <a:noFill/>
          </p:spPr>
          <p:txBody>
            <a:bodyPr wrap="none" rtlCol="0">
              <a:spAutoFit/>
            </a:bodyPr>
            <a:lstStyle/>
            <a:p>
              <a:r>
                <a:rPr lang="en-US" sz="1050" b="1" noProof="1"/>
                <a:t>Proton</a:t>
              </a:r>
            </a:p>
          </p:txBody>
        </p:sp>
      </p:grpSp>
      <p:grpSp>
        <p:nvGrpSpPr>
          <p:cNvPr id="34" name="Group 33"/>
          <p:cNvGrpSpPr/>
          <p:nvPr/>
        </p:nvGrpSpPr>
        <p:grpSpPr>
          <a:xfrm>
            <a:off x="6287171" y="2887284"/>
            <a:ext cx="905235" cy="930984"/>
            <a:chOff x="6650523" y="3766654"/>
            <a:chExt cx="905235" cy="930984"/>
          </a:xfrm>
        </p:grpSpPr>
        <p:pic>
          <p:nvPicPr>
            <p:cNvPr id="5" name="Picture 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50523" y="3766654"/>
              <a:ext cx="905235" cy="66596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8" name="TextBox 27"/>
            <p:cNvSpPr txBox="1"/>
            <p:nvPr/>
          </p:nvSpPr>
          <p:spPr>
            <a:xfrm>
              <a:off x="6735091" y="4443722"/>
              <a:ext cx="736099" cy="253916"/>
            </a:xfrm>
            <a:prstGeom prst="rect">
              <a:avLst/>
            </a:prstGeom>
            <a:noFill/>
          </p:spPr>
          <p:txBody>
            <a:bodyPr wrap="none" rtlCol="0">
              <a:spAutoFit/>
            </a:bodyPr>
            <a:lstStyle/>
            <a:p>
              <a:r>
                <a:rPr lang="en-US" sz="1050" b="1" noProof="1"/>
                <a:t>PacBio RS</a:t>
              </a:r>
            </a:p>
          </p:txBody>
        </p:sp>
      </p:grpSp>
      <p:sp>
        <p:nvSpPr>
          <p:cNvPr id="3" name="Rectangle 2"/>
          <p:cNvSpPr/>
          <p:nvPr/>
        </p:nvSpPr>
        <p:spPr>
          <a:xfrm>
            <a:off x="2320234" y="5833180"/>
            <a:ext cx="3334524" cy="461665"/>
          </a:xfrm>
          <a:prstGeom prst="rect">
            <a:avLst/>
          </a:prstGeom>
        </p:spPr>
        <p:txBody>
          <a:bodyPr wrap="square">
            <a:spAutoFit/>
          </a:bodyPr>
          <a:lstStyle/>
          <a:p>
            <a:r>
              <a:rPr lang="en-US" sz="1200" noProof="1"/>
              <a:t>Lex Nederbragt (2012-2016)</a:t>
            </a:r>
          </a:p>
          <a:p>
            <a:r>
              <a:rPr lang="en-US" sz="1200" noProof="1"/>
              <a:t>http://dx.doi.org/10.6084/m9.figshare.100940</a:t>
            </a:r>
          </a:p>
        </p:txBody>
      </p:sp>
      <p:grpSp>
        <p:nvGrpSpPr>
          <p:cNvPr id="48" name="Group 47"/>
          <p:cNvGrpSpPr/>
          <p:nvPr/>
        </p:nvGrpSpPr>
        <p:grpSpPr>
          <a:xfrm>
            <a:off x="2716343" y="425134"/>
            <a:ext cx="788497" cy="713664"/>
            <a:chOff x="3172801" y="516842"/>
            <a:chExt cx="788497" cy="713664"/>
          </a:xfrm>
        </p:grpSpPr>
        <p:pic>
          <p:nvPicPr>
            <p:cNvPr id="20" name="Picture 19"/>
            <p:cNvPicPr>
              <a:picLocks noChangeAspect="1"/>
            </p:cNvPicPr>
            <p:nvPr/>
          </p:nvPicPr>
          <p:blipFill rotWithShape="1">
            <a:blip r:embed="rId13"/>
            <a:srcRect b="7887"/>
            <a:stretch/>
          </p:blipFill>
          <p:spPr>
            <a:xfrm>
              <a:off x="3303643" y="516842"/>
              <a:ext cx="526812" cy="361203"/>
            </a:xfrm>
            <a:prstGeom prst="rect">
              <a:avLst/>
            </a:prstGeom>
          </p:spPr>
        </p:pic>
        <p:sp>
          <p:nvSpPr>
            <p:cNvPr id="39" name="TextBox 38"/>
            <p:cNvSpPr txBox="1"/>
            <p:nvPr/>
          </p:nvSpPr>
          <p:spPr>
            <a:xfrm>
              <a:off x="3172801" y="815008"/>
              <a:ext cx="788497" cy="415498"/>
            </a:xfrm>
            <a:prstGeom prst="rect">
              <a:avLst/>
            </a:prstGeom>
            <a:noFill/>
          </p:spPr>
          <p:txBody>
            <a:bodyPr wrap="none" rtlCol="0">
              <a:spAutoFit/>
            </a:bodyPr>
            <a:lstStyle/>
            <a:p>
              <a:pPr algn="ctr"/>
              <a:r>
                <a:rPr lang="en-US" sz="1050" b="1" noProof="1"/>
                <a:t>Hiseq</a:t>
              </a:r>
            </a:p>
            <a:p>
              <a:pPr algn="ctr"/>
              <a:r>
                <a:rPr lang="en-US" sz="1050" b="1" noProof="1"/>
                <a:t>2000/2500</a:t>
              </a:r>
            </a:p>
          </p:txBody>
        </p:sp>
      </p:grpSp>
      <p:grpSp>
        <p:nvGrpSpPr>
          <p:cNvPr id="16" name="Group 15"/>
          <p:cNvGrpSpPr/>
          <p:nvPr/>
        </p:nvGrpSpPr>
        <p:grpSpPr>
          <a:xfrm>
            <a:off x="3518891" y="189972"/>
            <a:ext cx="607859" cy="601808"/>
            <a:chOff x="4212810" y="405139"/>
            <a:chExt cx="607859" cy="601808"/>
          </a:xfrm>
        </p:grpSpPr>
        <p:pic>
          <p:nvPicPr>
            <p:cNvPr id="4" name="Picture 3"/>
            <p:cNvPicPr>
              <a:picLocks noChangeAspect="1"/>
            </p:cNvPicPr>
            <p:nvPr/>
          </p:nvPicPr>
          <p:blipFill>
            <a:blip r:embed="rId14"/>
            <a:stretch>
              <a:fillRect/>
            </a:stretch>
          </p:blipFill>
          <p:spPr>
            <a:xfrm>
              <a:off x="4264257" y="405139"/>
              <a:ext cx="504965" cy="401205"/>
            </a:xfrm>
            <a:prstGeom prst="rect">
              <a:avLst/>
            </a:prstGeom>
          </p:spPr>
        </p:pic>
        <p:sp>
          <p:nvSpPr>
            <p:cNvPr id="42" name="TextBox 41"/>
            <p:cNvSpPr txBox="1"/>
            <p:nvPr/>
          </p:nvSpPr>
          <p:spPr>
            <a:xfrm>
              <a:off x="4212810" y="753031"/>
              <a:ext cx="607859" cy="253916"/>
            </a:xfrm>
            <a:prstGeom prst="rect">
              <a:avLst/>
            </a:prstGeom>
            <a:noFill/>
          </p:spPr>
          <p:txBody>
            <a:bodyPr wrap="none" rtlCol="0">
              <a:spAutoFit/>
            </a:bodyPr>
            <a:lstStyle/>
            <a:p>
              <a:r>
                <a:rPr lang="en-US" sz="1050" b="1" noProof="1"/>
                <a:t>Hiseq X</a:t>
              </a:r>
            </a:p>
          </p:txBody>
        </p:sp>
      </p:grpSp>
      <p:sp>
        <p:nvSpPr>
          <p:cNvPr id="14" name="TextBox 13"/>
          <p:cNvSpPr txBox="1"/>
          <p:nvPr/>
        </p:nvSpPr>
        <p:spPr>
          <a:xfrm>
            <a:off x="4250790" y="1378047"/>
            <a:ext cx="889987" cy="253916"/>
          </a:xfrm>
          <a:prstGeom prst="rect">
            <a:avLst/>
          </a:prstGeom>
          <a:noFill/>
        </p:spPr>
        <p:txBody>
          <a:bodyPr wrap="none" rtlCol="0">
            <a:spAutoFit/>
          </a:bodyPr>
          <a:lstStyle/>
          <a:p>
            <a:r>
              <a:rPr lang="en-US" sz="1050" b="1" noProof="1"/>
              <a:t>NextSeq 500</a:t>
            </a:r>
          </a:p>
        </p:txBody>
      </p:sp>
      <p:pic>
        <p:nvPicPr>
          <p:cNvPr id="15" name="Picture 14"/>
          <p:cNvPicPr>
            <a:picLocks noChangeAspect="1"/>
          </p:cNvPicPr>
          <p:nvPr/>
        </p:nvPicPr>
        <p:blipFill>
          <a:blip r:embed="rId15"/>
          <a:stretch>
            <a:fillRect/>
          </a:stretch>
        </p:blipFill>
        <p:spPr>
          <a:xfrm>
            <a:off x="5092418" y="1351506"/>
            <a:ext cx="473371" cy="398062"/>
          </a:xfrm>
          <a:prstGeom prst="rect">
            <a:avLst/>
          </a:prstGeom>
        </p:spPr>
      </p:pic>
      <p:cxnSp>
        <p:nvCxnSpPr>
          <p:cNvPr id="17" name="Straight Connector 16"/>
          <p:cNvCxnSpPr/>
          <p:nvPr/>
        </p:nvCxnSpPr>
        <p:spPr>
          <a:xfrm flipV="1">
            <a:off x="3813054" y="1514976"/>
            <a:ext cx="509058" cy="59606"/>
          </a:xfrm>
          <a:prstGeom prst="line">
            <a:avLst/>
          </a:prstGeom>
          <a:ln w="12700" cmpd="sng">
            <a:solidFill>
              <a:srgbClr val="0E7002"/>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4152351" y="823353"/>
            <a:ext cx="981928" cy="571825"/>
            <a:chOff x="4561003" y="787838"/>
            <a:chExt cx="981928" cy="571825"/>
          </a:xfrm>
        </p:grpSpPr>
        <p:sp>
          <p:nvSpPr>
            <p:cNvPr id="41" name="TextBox 40"/>
            <p:cNvSpPr txBox="1"/>
            <p:nvPr/>
          </p:nvSpPr>
          <p:spPr>
            <a:xfrm>
              <a:off x="4561003" y="1105747"/>
              <a:ext cx="981928" cy="253916"/>
            </a:xfrm>
            <a:prstGeom prst="rect">
              <a:avLst/>
            </a:prstGeom>
            <a:noFill/>
          </p:spPr>
          <p:txBody>
            <a:bodyPr wrap="none" rtlCol="0">
              <a:spAutoFit/>
            </a:bodyPr>
            <a:lstStyle/>
            <a:p>
              <a:r>
                <a:rPr lang="en-US" sz="1050" b="1" noProof="1"/>
                <a:t>Hiseq2500 RR</a:t>
              </a:r>
            </a:p>
          </p:txBody>
        </p:sp>
        <p:pic>
          <p:nvPicPr>
            <p:cNvPr id="38" name="Picture 37"/>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4723214" y="787838"/>
              <a:ext cx="526812" cy="361203"/>
            </a:xfrm>
            <a:prstGeom prst="rect">
              <a:avLst/>
            </a:prstGeom>
          </p:spPr>
        </p:pic>
      </p:grpSp>
      <p:grpSp>
        <p:nvGrpSpPr>
          <p:cNvPr id="50" name="Group 49"/>
          <p:cNvGrpSpPr/>
          <p:nvPr/>
        </p:nvGrpSpPr>
        <p:grpSpPr>
          <a:xfrm>
            <a:off x="4163880" y="257379"/>
            <a:ext cx="800219" cy="575759"/>
            <a:chOff x="4286704" y="317497"/>
            <a:chExt cx="800219" cy="575759"/>
          </a:xfrm>
        </p:grpSpPr>
        <p:pic>
          <p:nvPicPr>
            <p:cNvPr id="47" name="Picture 46"/>
            <p:cNvPicPr>
              <a:picLocks noChangeAspect="1"/>
            </p:cNvPicPr>
            <p:nvPr/>
          </p:nvPicPr>
          <p:blipFill rotWithShape="1">
            <a:blip r:embed="rId17"/>
            <a:srcRect l="9837" t="11651" r="12535" b="12655"/>
            <a:stretch/>
          </p:blipFill>
          <p:spPr>
            <a:xfrm>
              <a:off x="4398841" y="317497"/>
              <a:ext cx="575945" cy="431999"/>
            </a:xfrm>
            <a:prstGeom prst="rect">
              <a:avLst/>
            </a:prstGeom>
          </p:spPr>
        </p:pic>
        <p:sp>
          <p:nvSpPr>
            <p:cNvPr id="49" name="TextBox 48"/>
            <p:cNvSpPr txBox="1"/>
            <p:nvPr/>
          </p:nvSpPr>
          <p:spPr>
            <a:xfrm>
              <a:off x="4286704" y="639340"/>
              <a:ext cx="800219" cy="253916"/>
            </a:xfrm>
            <a:prstGeom prst="rect">
              <a:avLst/>
            </a:prstGeom>
            <a:noFill/>
          </p:spPr>
          <p:txBody>
            <a:bodyPr wrap="none" rtlCol="0">
              <a:spAutoFit/>
            </a:bodyPr>
            <a:lstStyle/>
            <a:p>
              <a:r>
                <a:rPr lang="en-US" sz="1050" b="1" noProof="1"/>
                <a:t>Hiseq 4000</a:t>
              </a:r>
            </a:p>
          </p:txBody>
        </p:sp>
      </p:grpSp>
      <p:cxnSp>
        <p:nvCxnSpPr>
          <p:cNvPr id="52" name="Straight Connector 51"/>
          <p:cNvCxnSpPr/>
          <p:nvPr/>
        </p:nvCxnSpPr>
        <p:spPr>
          <a:xfrm flipV="1">
            <a:off x="3813054" y="738997"/>
            <a:ext cx="425833" cy="95499"/>
          </a:xfrm>
          <a:prstGeom prst="line">
            <a:avLst/>
          </a:prstGeom>
          <a:ln w="1270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55" name="Group 54"/>
          <p:cNvGrpSpPr/>
          <p:nvPr/>
        </p:nvGrpSpPr>
        <p:grpSpPr>
          <a:xfrm>
            <a:off x="6306127" y="1849560"/>
            <a:ext cx="912576" cy="496037"/>
            <a:chOff x="7268232" y="3244677"/>
            <a:chExt cx="912576" cy="496037"/>
          </a:xfrm>
        </p:grpSpPr>
        <p:pic>
          <p:nvPicPr>
            <p:cNvPr id="46" name="Picture 45"/>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flipH="1">
              <a:off x="7425176" y="3244677"/>
              <a:ext cx="639651" cy="269934"/>
            </a:xfrm>
            <a:prstGeom prst="rect">
              <a:avLst/>
            </a:prstGeom>
          </p:spPr>
        </p:pic>
        <p:sp>
          <p:nvSpPr>
            <p:cNvPr id="54" name="TextBox 53"/>
            <p:cNvSpPr txBox="1"/>
            <p:nvPr/>
          </p:nvSpPr>
          <p:spPr>
            <a:xfrm>
              <a:off x="7268232" y="3486798"/>
              <a:ext cx="912576" cy="253916"/>
            </a:xfrm>
            <a:prstGeom prst="rect">
              <a:avLst/>
            </a:prstGeom>
            <a:noFill/>
          </p:spPr>
          <p:txBody>
            <a:bodyPr wrap="square" rtlCol="0">
              <a:spAutoFit/>
            </a:bodyPr>
            <a:lstStyle/>
            <a:p>
              <a:pPr algn="ctr"/>
              <a:r>
                <a:rPr lang="en-US" sz="1050" b="1" noProof="1"/>
                <a:t>MinION</a:t>
              </a:r>
            </a:p>
          </p:txBody>
        </p:sp>
      </p:grpSp>
      <p:grpSp>
        <p:nvGrpSpPr>
          <p:cNvPr id="59" name="Group 58"/>
          <p:cNvGrpSpPr/>
          <p:nvPr/>
        </p:nvGrpSpPr>
        <p:grpSpPr>
          <a:xfrm>
            <a:off x="2968652" y="2319155"/>
            <a:ext cx="644443" cy="587083"/>
            <a:chOff x="3088159" y="2078154"/>
            <a:chExt cx="644443" cy="587083"/>
          </a:xfrm>
        </p:grpSpPr>
        <p:pic>
          <p:nvPicPr>
            <p:cNvPr id="57" name="Picture 56"/>
            <p:cNvPicPr>
              <a:picLocks noChangeAspect="1"/>
            </p:cNvPicPr>
            <p:nvPr/>
          </p:nvPicPr>
          <p:blipFill rotWithShape="1">
            <a:blip r:embed="rId19"/>
            <a:srcRect l="19971" r="20528"/>
            <a:stretch/>
          </p:blipFill>
          <p:spPr>
            <a:xfrm>
              <a:off x="3223752" y="2078154"/>
              <a:ext cx="373256" cy="429664"/>
            </a:xfrm>
            <a:prstGeom prst="rect">
              <a:avLst/>
            </a:prstGeom>
          </p:spPr>
        </p:pic>
        <p:sp>
          <p:nvSpPr>
            <p:cNvPr id="58" name="TextBox 57"/>
            <p:cNvSpPr txBox="1"/>
            <p:nvPr/>
          </p:nvSpPr>
          <p:spPr>
            <a:xfrm>
              <a:off x="3088159" y="2411321"/>
              <a:ext cx="644443" cy="253916"/>
            </a:xfrm>
            <a:prstGeom prst="rect">
              <a:avLst/>
            </a:prstGeom>
            <a:noFill/>
          </p:spPr>
          <p:txBody>
            <a:bodyPr wrap="none" rtlCol="0">
              <a:spAutoFit/>
            </a:bodyPr>
            <a:lstStyle/>
            <a:p>
              <a:pPr algn="ctr"/>
              <a:r>
                <a:rPr lang="en-US" sz="1050" b="1" noProof="1"/>
                <a:t>MiniSeq</a:t>
              </a:r>
            </a:p>
          </p:txBody>
        </p:sp>
      </p:grpSp>
      <p:grpSp>
        <p:nvGrpSpPr>
          <p:cNvPr id="63" name="Group 62"/>
          <p:cNvGrpSpPr/>
          <p:nvPr/>
        </p:nvGrpSpPr>
        <p:grpSpPr>
          <a:xfrm>
            <a:off x="4730256" y="2124665"/>
            <a:ext cx="912576" cy="609727"/>
            <a:chOff x="4756026" y="2182468"/>
            <a:chExt cx="912576" cy="609727"/>
          </a:xfrm>
        </p:grpSpPr>
        <p:pic>
          <p:nvPicPr>
            <p:cNvPr id="61" name="Picture 60"/>
            <p:cNvPicPr>
              <a:picLocks noChangeAspect="1"/>
            </p:cNvPicPr>
            <p:nvPr/>
          </p:nvPicPr>
          <p:blipFill>
            <a:blip r:embed="rId20"/>
            <a:stretch>
              <a:fillRect/>
            </a:stretch>
          </p:blipFill>
          <p:spPr>
            <a:xfrm>
              <a:off x="4985749" y="2182468"/>
              <a:ext cx="453131" cy="395997"/>
            </a:xfrm>
            <a:prstGeom prst="rect">
              <a:avLst/>
            </a:prstGeom>
          </p:spPr>
        </p:pic>
        <p:sp>
          <p:nvSpPr>
            <p:cNvPr id="62" name="TextBox 61"/>
            <p:cNvSpPr txBox="1"/>
            <p:nvPr/>
          </p:nvSpPr>
          <p:spPr>
            <a:xfrm>
              <a:off x="4756026" y="2538279"/>
              <a:ext cx="912576" cy="253916"/>
            </a:xfrm>
            <a:prstGeom prst="rect">
              <a:avLst/>
            </a:prstGeom>
            <a:noFill/>
          </p:spPr>
          <p:txBody>
            <a:bodyPr wrap="square" rtlCol="0">
              <a:spAutoFit/>
            </a:bodyPr>
            <a:lstStyle/>
            <a:p>
              <a:pPr algn="ctr"/>
              <a:r>
                <a:rPr lang="en-US" sz="1050" b="1" noProof="1"/>
                <a:t>S5/S5XL</a:t>
              </a:r>
            </a:p>
          </p:txBody>
        </p:sp>
      </p:grpSp>
      <p:cxnSp>
        <p:nvCxnSpPr>
          <p:cNvPr id="71" name="Straight Connector 70"/>
          <p:cNvCxnSpPr>
            <a:stCxn id="57" idx="3"/>
          </p:cNvCxnSpPr>
          <p:nvPr/>
        </p:nvCxnSpPr>
        <p:spPr>
          <a:xfrm flipV="1">
            <a:off x="3477501" y="2421235"/>
            <a:ext cx="213706" cy="112752"/>
          </a:xfrm>
          <a:prstGeom prst="line">
            <a:avLst/>
          </a:prstGeom>
          <a:ln w="12700" cmpd="sng">
            <a:solidFill>
              <a:srgbClr val="17B3B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774225" y="2132652"/>
            <a:ext cx="143812" cy="143999"/>
          </a:xfrm>
          <a:prstGeom prst="line">
            <a:avLst/>
          </a:prstGeom>
          <a:ln w="1270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4649681" y="2366248"/>
            <a:ext cx="290337" cy="0"/>
          </a:xfrm>
          <a:prstGeom prst="line">
            <a:avLst/>
          </a:prstGeom>
          <a:ln w="12700" cmpd="sng">
            <a:solidFill>
              <a:srgbClr val="010A97"/>
            </a:solidFill>
            <a:prstDash val="sysDash"/>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21"/>
          <a:stretch>
            <a:fillRect/>
          </a:stretch>
        </p:blipFill>
        <p:spPr>
          <a:xfrm>
            <a:off x="1512378" y="5925514"/>
            <a:ext cx="863999" cy="302400"/>
          </a:xfrm>
          <a:prstGeom prst="rect">
            <a:avLst/>
          </a:prstGeom>
        </p:spPr>
      </p:pic>
      <p:sp>
        <p:nvSpPr>
          <p:cNvPr id="64" name="TextBox 63"/>
          <p:cNvSpPr txBox="1"/>
          <p:nvPr/>
        </p:nvSpPr>
        <p:spPr>
          <a:xfrm>
            <a:off x="5568563" y="117334"/>
            <a:ext cx="3460377" cy="707886"/>
          </a:xfrm>
          <a:prstGeom prst="rect">
            <a:avLst/>
          </a:prstGeom>
          <a:noFill/>
        </p:spPr>
        <p:txBody>
          <a:bodyPr wrap="square" rtlCol="0">
            <a:spAutoFit/>
          </a:bodyPr>
          <a:lstStyle/>
          <a:p>
            <a:pPr algn="ctr"/>
            <a:r>
              <a:rPr lang="en-US" sz="2000" b="1" dirty="0"/>
              <a:t>Developments in</a:t>
            </a:r>
          </a:p>
          <a:p>
            <a:pPr algn="ctr"/>
            <a:r>
              <a:rPr lang="en-US" sz="2000" b="1" dirty="0"/>
              <a:t>High Throughput Sequencing</a:t>
            </a:r>
            <a:endParaRPr lang="en-US" sz="1600" dirty="0"/>
          </a:p>
        </p:txBody>
      </p:sp>
      <p:cxnSp>
        <p:nvCxnSpPr>
          <p:cNvPr id="65" name="Straight Connector 64"/>
          <p:cNvCxnSpPr/>
          <p:nvPr/>
        </p:nvCxnSpPr>
        <p:spPr>
          <a:xfrm flipV="1">
            <a:off x="5670153" y="473919"/>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4960862" y="467292"/>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3920257" y="461836"/>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68" name="Oval 67"/>
          <p:cNvSpPr/>
          <p:nvPr/>
        </p:nvSpPr>
        <p:spPr>
          <a:xfrm>
            <a:off x="3991469" y="4410208"/>
            <a:ext cx="1658042"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lIns="0" tIns="0" rtlCol="0" anchor="ctr"/>
          <a:lstStyle/>
          <a:p>
            <a:pPr algn="ctr"/>
            <a:r>
              <a:rPr lang="en-US" sz="1600" dirty="0">
                <a:solidFill>
                  <a:schemeClr val="tx1"/>
                </a:solidFill>
              </a:rPr>
              <a:t>Intermediate</a:t>
            </a:r>
          </a:p>
        </p:txBody>
      </p:sp>
      <p:sp>
        <p:nvSpPr>
          <p:cNvPr id="69" name="Oval 68"/>
          <p:cNvSpPr/>
          <p:nvPr/>
        </p:nvSpPr>
        <p:spPr>
          <a:xfrm>
            <a:off x="6080837" y="3994065"/>
            <a:ext cx="1111569"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Long</a:t>
            </a:r>
          </a:p>
        </p:txBody>
      </p:sp>
      <p:sp>
        <p:nvSpPr>
          <p:cNvPr id="70" name="Oval 69"/>
          <p:cNvSpPr/>
          <p:nvPr/>
        </p:nvSpPr>
        <p:spPr>
          <a:xfrm>
            <a:off x="1961518" y="4336287"/>
            <a:ext cx="1111569"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rPr>
              <a:t>Short</a:t>
            </a:r>
          </a:p>
        </p:txBody>
      </p:sp>
      <p:sp>
        <p:nvSpPr>
          <p:cNvPr id="72" name="Oval 71"/>
          <p:cNvSpPr/>
          <p:nvPr/>
        </p:nvSpPr>
        <p:spPr>
          <a:xfrm rot="5400000">
            <a:off x="4410815" y="2421150"/>
            <a:ext cx="1790479" cy="427274"/>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‘Sanger like’</a:t>
            </a:r>
          </a:p>
        </p:txBody>
      </p:sp>
    </p:spTree>
    <p:extLst>
      <p:ext uri="{BB962C8B-B14F-4D97-AF65-F5344CB8AC3E}">
        <p14:creationId xmlns:p14="http://schemas.microsoft.com/office/powerpoint/2010/main" val="4083039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Quality matters</a:t>
            </a:r>
          </a:p>
        </p:txBody>
      </p:sp>
      <p:pic>
        <p:nvPicPr>
          <p:cNvPr id="7" name="Picture 6"/>
          <p:cNvPicPr>
            <a:picLocks noChangeAspect="1"/>
          </p:cNvPicPr>
          <p:nvPr/>
        </p:nvPicPr>
        <p:blipFill>
          <a:blip r:embed="rId3"/>
          <a:stretch>
            <a:fillRect/>
          </a:stretch>
        </p:blipFill>
        <p:spPr>
          <a:xfrm>
            <a:off x="0" y="3428286"/>
            <a:ext cx="9144000" cy="1827372"/>
          </a:xfrm>
          <a:prstGeom prst="rect">
            <a:avLst/>
          </a:prstGeom>
        </p:spPr>
      </p:pic>
      <p:sp>
        <p:nvSpPr>
          <p:cNvPr id="8" name="Rectangle 7"/>
          <p:cNvSpPr/>
          <p:nvPr/>
        </p:nvSpPr>
        <p:spPr>
          <a:xfrm>
            <a:off x="229809" y="6098356"/>
            <a:ext cx="8914191" cy="369332"/>
          </a:xfrm>
          <a:prstGeom prst="rect">
            <a:avLst/>
          </a:prstGeom>
        </p:spPr>
        <p:txBody>
          <a:bodyPr wrap="square">
            <a:spAutoFit/>
          </a:bodyPr>
          <a:lstStyle/>
          <a:p>
            <a:pPr algn="r"/>
            <a:r>
              <a:rPr lang="en-US" dirty="0"/>
              <a:t>http://</a:t>
            </a:r>
            <a:r>
              <a:rPr lang="en-US" dirty="0" err="1"/>
              <a:t>schatzlab.cshl.edu</a:t>
            </a:r>
            <a:r>
              <a:rPr lang="en-US" dirty="0"/>
              <a:t>/presentations/2012-01-17.PAG.SMRTassembly.pdf</a:t>
            </a:r>
          </a:p>
        </p:txBody>
      </p:sp>
      <p:pic>
        <p:nvPicPr>
          <p:cNvPr id="9" name="Picture 16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7032" y="1417638"/>
            <a:ext cx="1140872" cy="14620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sp>
        <p:nvSpPr>
          <p:cNvPr id="10" name="TextBox 9"/>
          <p:cNvSpPr txBox="1"/>
          <p:nvPr/>
        </p:nvSpPr>
        <p:spPr>
          <a:xfrm>
            <a:off x="3258654" y="2008867"/>
            <a:ext cx="4019049" cy="369332"/>
          </a:xfrm>
          <a:prstGeom prst="rect">
            <a:avLst/>
          </a:prstGeom>
          <a:noFill/>
        </p:spPr>
        <p:txBody>
          <a:bodyPr wrap="none" rtlCol="0">
            <a:spAutoFit/>
          </a:bodyPr>
          <a:lstStyle/>
          <a:p>
            <a:r>
              <a:rPr lang="en-US" dirty="0"/>
              <a:t>Too many errors </a:t>
            </a:r>
            <a:r>
              <a:rPr lang="en-US" dirty="0">
                <a:sym typeface="Wingdings"/>
              </a:rPr>
              <a:t> hard to find overlaps</a:t>
            </a:r>
            <a:endParaRPr lang="en-US" dirty="0"/>
          </a:p>
        </p:txBody>
      </p:sp>
    </p:spTree>
    <p:extLst>
      <p:ext uri="{BB962C8B-B14F-4D97-AF65-F5344CB8AC3E}">
        <p14:creationId xmlns:p14="http://schemas.microsoft.com/office/powerpoint/2010/main" val="39734035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64" y="-3"/>
            <a:ext cx="9151764" cy="6858000"/>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Title 4"/>
          <p:cNvSpPr>
            <a:spLocks noGrp="1"/>
          </p:cNvSpPr>
          <p:nvPr>
            <p:ph type="ctrTitle"/>
          </p:nvPr>
        </p:nvSpPr>
        <p:spPr/>
        <p:txBody>
          <a:bodyPr>
            <a:normAutofit/>
          </a:bodyPr>
          <a:lstStyle/>
          <a:p>
            <a:r>
              <a:rPr lang="en-US" dirty="0"/>
              <a:t>Why is genome assembly such</a:t>
            </a:r>
            <a:br>
              <a:rPr lang="en-US" dirty="0"/>
            </a:br>
            <a:r>
              <a:rPr lang="en-US" dirty="0"/>
              <a:t>a difficult problem?</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835404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1) Repeats</a:t>
            </a:r>
          </a:p>
        </p:txBody>
      </p:sp>
      <p:grpSp>
        <p:nvGrpSpPr>
          <p:cNvPr id="12" name="Group 11"/>
          <p:cNvGrpSpPr/>
          <p:nvPr/>
        </p:nvGrpSpPr>
        <p:grpSpPr>
          <a:xfrm>
            <a:off x="895569" y="1864126"/>
            <a:ext cx="7200000" cy="960000"/>
            <a:chOff x="895569" y="2706414"/>
            <a:chExt cx="7200000" cy="960000"/>
          </a:xfrm>
        </p:grpSpPr>
        <p:pic>
          <p:nvPicPr>
            <p:cNvPr id="6" name="Picture 5"/>
            <p:cNvPicPr>
              <a:picLocks noChangeAspect="1"/>
            </p:cNvPicPr>
            <p:nvPr/>
          </p:nvPicPr>
          <p:blipFill>
            <a:blip r:embed="rId3"/>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a:t>Repeat copy 1</a:t>
              </a:r>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a:t>Repeat copy 2</a:t>
              </a:r>
            </a:p>
          </p:txBody>
        </p:sp>
      </p:grpSp>
      <p:pic>
        <p:nvPicPr>
          <p:cNvPr id="8" name="Picture 7"/>
          <p:cNvPicPr>
            <a:picLocks noChangeAspect="1"/>
          </p:cNvPicPr>
          <p:nvPr/>
        </p:nvPicPr>
        <p:blipFill rotWithShape="1">
          <a:blip r:embed="rId4"/>
          <a:srcRect r="58766"/>
          <a:stretch/>
        </p:blipFill>
        <p:spPr>
          <a:xfrm>
            <a:off x="895569" y="4291816"/>
            <a:ext cx="2968819" cy="988800"/>
          </a:xfrm>
          <a:prstGeom prst="rect">
            <a:avLst/>
          </a:prstGeom>
        </p:spPr>
      </p:pic>
      <p:cxnSp>
        <p:nvCxnSpPr>
          <p:cNvPr id="14" name="Straight Arrow Connector 13"/>
          <p:cNvCxnSpPr/>
          <p:nvPr/>
        </p:nvCxnSpPr>
        <p:spPr>
          <a:xfrm rot="5400000">
            <a:off x="1493346" y="3453822"/>
            <a:ext cx="1121103" cy="3065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flipV="1">
            <a:off x="2207174" y="2824125"/>
            <a:ext cx="4309241" cy="13435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4790" y="5336429"/>
            <a:ext cx="2568024" cy="646331"/>
          </a:xfrm>
          <a:prstGeom prst="rect">
            <a:avLst/>
          </a:prstGeom>
          <a:solidFill>
            <a:schemeClr val="bg1"/>
          </a:solidFill>
        </p:spPr>
        <p:txBody>
          <a:bodyPr wrap="square" rtlCol="0">
            <a:spAutoFit/>
          </a:bodyPr>
          <a:lstStyle/>
          <a:p>
            <a:pPr algn="ctr"/>
            <a:r>
              <a:rPr lang="en-US" b="1" dirty="0"/>
              <a:t>Collapsed repeat consensus </a:t>
            </a:r>
          </a:p>
        </p:txBody>
      </p:sp>
      <p:sp>
        <p:nvSpPr>
          <p:cNvPr id="3" name="TextBox 2"/>
          <p:cNvSpPr txBox="1"/>
          <p:nvPr/>
        </p:nvSpPr>
        <p:spPr>
          <a:xfrm>
            <a:off x="4689370" y="4291816"/>
            <a:ext cx="3595856" cy="461665"/>
          </a:xfrm>
          <a:prstGeom prst="rect">
            <a:avLst/>
          </a:prstGeom>
          <a:noFill/>
        </p:spPr>
        <p:txBody>
          <a:bodyPr wrap="none" rtlCol="0">
            <a:spAutoFit/>
          </a:bodyPr>
          <a:lstStyle/>
          <a:p>
            <a:r>
              <a:rPr lang="en-US" sz="2400" dirty="0"/>
              <a:t>Repeats break up assembly</a:t>
            </a:r>
          </a:p>
        </p:txBody>
      </p:sp>
      <p:sp>
        <p:nvSpPr>
          <p:cNvPr id="15" name="TextBox 14"/>
          <p:cNvSpPr txBox="1"/>
          <p:nvPr/>
        </p:nvSpPr>
        <p:spPr>
          <a:xfrm>
            <a:off x="2993759" y="6488668"/>
            <a:ext cx="4627927" cy="307777"/>
          </a:xfrm>
          <a:prstGeom prst="rect">
            <a:avLst/>
          </a:prstGeom>
          <a:noFill/>
        </p:spPr>
        <p:txBody>
          <a:bodyPr wrap="none" rtlCol="0">
            <a:spAutoFit/>
          </a:bodyPr>
          <a:lstStyle/>
          <a:p>
            <a:r>
              <a:rPr lang="en-US" sz="1400" dirty="0"/>
              <a:t>http://</a:t>
            </a:r>
            <a:r>
              <a:rPr lang="en-US" sz="1400" dirty="0" err="1"/>
              <a:t>www.cbcb.umd.edu/research/assembly_primer.shtml</a:t>
            </a:r>
            <a:endParaRPr lang="en-US" sz="1400" dirty="0"/>
          </a:p>
        </p:txBody>
      </p:sp>
    </p:spTree>
    <p:extLst>
      <p:ext uri="{BB962C8B-B14F-4D97-AF65-F5344CB8AC3E}">
        <p14:creationId xmlns:p14="http://schemas.microsoft.com/office/powerpoint/2010/main" val="20540050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2) </a:t>
            </a:r>
            <a:r>
              <a:rPr lang="en-US" dirty="0" err="1"/>
              <a:t>Diploidy</a:t>
            </a:r>
            <a:endParaRPr lang="en-US" dirty="0"/>
          </a:p>
        </p:txBody>
      </p:sp>
      <p:pic>
        <p:nvPicPr>
          <p:cNvPr id="4" name="Picture 3"/>
          <p:cNvPicPr>
            <a:picLocks noChangeAspect="1"/>
          </p:cNvPicPr>
          <p:nvPr/>
        </p:nvPicPr>
        <p:blipFill>
          <a:blip r:embed="rId3"/>
          <a:stretch>
            <a:fillRect/>
          </a:stretch>
        </p:blipFill>
        <p:spPr>
          <a:xfrm>
            <a:off x="2839260" y="1199406"/>
            <a:ext cx="1107915" cy="4868177"/>
          </a:xfrm>
          <a:prstGeom prst="rect">
            <a:avLst/>
          </a:prstGeom>
        </p:spPr>
      </p:pic>
      <p:sp>
        <p:nvSpPr>
          <p:cNvPr id="5" name="Rectangle 4"/>
          <p:cNvSpPr/>
          <p:nvPr/>
        </p:nvSpPr>
        <p:spPr>
          <a:xfrm>
            <a:off x="239790" y="6550818"/>
            <a:ext cx="6858000" cy="307777"/>
          </a:xfrm>
          <a:prstGeom prst="rect">
            <a:avLst/>
          </a:prstGeom>
        </p:spPr>
        <p:txBody>
          <a:bodyPr wrap="square">
            <a:spAutoFit/>
          </a:bodyPr>
          <a:lstStyle/>
          <a:p>
            <a:r>
              <a:rPr lang="en-US" sz="1400" dirty="0"/>
              <a:t>http://</a:t>
            </a:r>
            <a:r>
              <a:rPr lang="en-US" sz="1400" dirty="0" err="1"/>
              <a:t>commons.wikimedia.org</a:t>
            </a:r>
            <a:r>
              <a:rPr lang="en-US" sz="1400" dirty="0"/>
              <a:t>/wiki/File:Chromosome_1.svg</a:t>
            </a:r>
          </a:p>
        </p:txBody>
      </p:sp>
      <p:grpSp>
        <p:nvGrpSpPr>
          <p:cNvPr id="3" name="Group 2"/>
          <p:cNvGrpSpPr/>
          <p:nvPr/>
        </p:nvGrpSpPr>
        <p:grpSpPr>
          <a:xfrm>
            <a:off x="4873821" y="1199406"/>
            <a:ext cx="4105836" cy="4868177"/>
            <a:chOff x="4873821" y="1199406"/>
            <a:chExt cx="4105836" cy="4868177"/>
          </a:xfrm>
        </p:grpSpPr>
        <p:grpSp>
          <p:nvGrpSpPr>
            <p:cNvPr id="17" name="Group 16"/>
            <p:cNvGrpSpPr/>
            <p:nvPr/>
          </p:nvGrpSpPr>
          <p:grpSpPr>
            <a:xfrm>
              <a:off x="4873821" y="1199406"/>
              <a:ext cx="1238546" cy="4868177"/>
              <a:chOff x="4873821" y="1199406"/>
              <a:chExt cx="1238546" cy="4868177"/>
            </a:xfrm>
          </p:grpSpPr>
          <p:pic>
            <p:nvPicPr>
              <p:cNvPr id="6" name="Picture 5"/>
              <p:cNvPicPr>
                <a:picLocks noChangeAspect="1"/>
              </p:cNvPicPr>
              <p:nvPr/>
            </p:nvPicPr>
            <p:blipFill>
              <a:blip r:embed="rId3"/>
              <a:stretch>
                <a:fillRect/>
              </a:stretch>
            </p:blipFill>
            <p:spPr>
              <a:xfrm>
                <a:off x="5004452" y="1199406"/>
                <a:ext cx="1107915" cy="4868177"/>
              </a:xfrm>
              <a:prstGeom prst="rect">
                <a:avLst/>
              </a:prstGeom>
            </p:spPr>
          </p:pic>
          <p:sp>
            <p:nvSpPr>
              <p:cNvPr id="7" name="TextBox 6"/>
              <p:cNvSpPr txBox="1"/>
              <p:nvPr/>
            </p:nvSpPr>
            <p:spPr>
              <a:xfrm>
                <a:off x="4873821" y="3651649"/>
                <a:ext cx="299631" cy="369332"/>
              </a:xfrm>
              <a:prstGeom prst="rect">
                <a:avLst/>
              </a:prstGeom>
              <a:noFill/>
            </p:spPr>
            <p:txBody>
              <a:bodyPr wrap="none" rtlCol="0">
                <a:spAutoFit/>
              </a:bodyPr>
              <a:lstStyle/>
              <a:p>
                <a:r>
                  <a:rPr lang="en-US" dirty="0"/>
                  <a:t>*</a:t>
                </a:r>
              </a:p>
            </p:txBody>
          </p:sp>
          <p:sp>
            <p:nvSpPr>
              <p:cNvPr id="8" name="TextBox 7"/>
              <p:cNvSpPr txBox="1"/>
              <p:nvPr/>
            </p:nvSpPr>
            <p:spPr>
              <a:xfrm>
                <a:off x="4873821" y="5150924"/>
                <a:ext cx="299631" cy="369332"/>
              </a:xfrm>
              <a:prstGeom prst="rect">
                <a:avLst/>
              </a:prstGeom>
              <a:noFill/>
            </p:spPr>
            <p:txBody>
              <a:bodyPr wrap="none" rtlCol="0">
                <a:spAutoFit/>
              </a:bodyPr>
              <a:lstStyle/>
              <a:p>
                <a:r>
                  <a:rPr lang="en-US" dirty="0"/>
                  <a:t>*</a:t>
                </a:r>
              </a:p>
            </p:txBody>
          </p:sp>
          <p:sp>
            <p:nvSpPr>
              <p:cNvPr id="9" name="TextBox 8"/>
              <p:cNvSpPr txBox="1"/>
              <p:nvPr/>
            </p:nvSpPr>
            <p:spPr>
              <a:xfrm>
                <a:off x="4873821" y="2566912"/>
                <a:ext cx="299631" cy="369332"/>
              </a:xfrm>
              <a:prstGeom prst="rect">
                <a:avLst/>
              </a:prstGeom>
              <a:noFill/>
            </p:spPr>
            <p:txBody>
              <a:bodyPr wrap="none" rtlCol="0">
                <a:spAutoFit/>
              </a:bodyPr>
              <a:lstStyle/>
              <a:p>
                <a:r>
                  <a:rPr lang="en-US" dirty="0"/>
                  <a:t>*</a:t>
                </a:r>
              </a:p>
            </p:txBody>
          </p:sp>
          <p:sp>
            <p:nvSpPr>
              <p:cNvPr id="13" name="Oval 12"/>
              <p:cNvSpPr/>
              <p:nvPr/>
            </p:nvSpPr>
            <p:spPr>
              <a:xfrm>
                <a:off x="4889508" y="3651649"/>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889508" y="5159710"/>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889508" y="2584800"/>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6913621" y="1994566"/>
              <a:ext cx="2066036" cy="1754327"/>
            </a:xfrm>
            <a:prstGeom prst="rect">
              <a:avLst/>
            </a:prstGeom>
            <a:noFill/>
          </p:spPr>
          <p:txBody>
            <a:bodyPr wrap="square" rtlCol="0">
              <a:spAutoFit/>
            </a:bodyPr>
            <a:lstStyle/>
            <a:p>
              <a:pPr algn="ctr"/>
              <a:r>
                <a:rPr lang="en-US" dirty="0"/>
                <a:t>Differences between sister chromosomes</a:t>
              </a:r>
            </a:p>
            <a:p>
              <a:pPr algn="ctr"/>
              <a:endParaRPr lang="en-US" dirty="0"/>
            </a:p>
            <a:p>
              <a:pPr algn="ctr"/>
              <a:endParaRPr lang="en-US" dirty="0"/>
            </a:p>
            <a:p>
              <a:pPr algn="ctr"/>
              <a:r>
                <a:rPr lang="en-US" dirty="0"/>
                <a:t>‘</a:t>
              </a:r>
              <a:r>
                <a:rPr lang="en-US" dirty="0" err="1"/>
                <a:t>heterozygosity</a:t>
              </a:r>
              <a:r>
                <a:rPr lang="en-US" dirty="0"/>
                <a:t>’</a:t>
              </a:r>
            </a:p>
          </p:txBody>
        </p:sp>
        <p:cxnSp>
          <p:nvCxnSpPr>
            <p:cNvPr id="10" name="Straight Arrow Connector 9"/>
            <p:cNvCxnSpPr/>
            <p:nvPr/>
          </p:nvCxnSpPr>
          <p:spPr>
            <a:xfrm>
              <a:off x="7934906" y="2936244"/>
              <a:ext cx="0" cy="4820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7967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mt="27000"/>
          </a:blip>
          <a:stretch>
            <a:fillRect/>
          </a:stretch>
        </p:blipFill>
        <p:spPr>
          <a:xfrm>
            <a:off x="2823305" y="1186008"/>
            <a:ext cx="3289300" cy="4876800"/>
          </a:xfrm>
          <a:prstGeom prst="rect">
            <a:avLst/>
          </a:prstGeom>
        </p:spPr>
      </p:pic>
      <p:sp>
        <p:nvSpPr>
          <p:cNvPr id="79874" name="Rectangle 2"/>
          <p:cNvSpPr>
            <a:spLocks noGrp="1"/>
          </p:cNvSpPr>
          <p:nvPr>
            <p:ph type="title"/>
          </p:nvPr>
        </p:nvSpPr>
        <p:spPr/>
        <p:txBody>
          <a:bodyPr/>
          <a:lstStyle/>
          <a:p>
            <a:r>
              <a:rPr lang="en-US" dirty="0"/>
              <a:t>2) </a:t>
            </a:r>
            <a:r>
              <a:rPr lang="en-US" dirty="0" err="1"/>
              <a:t>Diploidy</a:t>
            </a:r>
            <a:endParaRPr lang="en-US" dirty="0"/>
          </a:p>
        </p:txBody>
      </p:sp>
      <p:sp>
        <p:nvSpPr>
          <p:cNvPr id="23" name="Rectangle 7"/>
          <p:cNvSpPr>
            <a:spLocks noChangeArrowheads="1"/>
          </p:cNvSpPr>
          <p:nvPr/>
        </p:nvSpPr>
        <p:spPr bwMode="auto">
          <a:xfrm>
            <a:off x="3340276" y="2612451"/>
            <a:ext cx="2232025" cy="680400"/>
          </a:xfrm>
          <a:prstGeom prst="rect">
            <a:avLst/>
          </a:prstGeom>
          <a:solidFill>
            <a:srgbClr val="9BBB59"/>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r>
              <a:rPr lang="nb-NO" sz="1500" dirty="0" err="1">
                <a:latin typeface="+mj-lt"/>
                <a:ea typeface="+mn-ea"/>
                <a:cs typeface="Georgia"/>
              </a:rPr>
              <a:t>Polymorphic</a:t>
            </a:r>
            <a:r>
              <a:rPr lang="nb-NO" sz="1500" dirty="0">
                <a:latin typeface="+mj-lt"/>
                <a:ea typeface="+mn-ea"/>
                <a:cs typeface="Georgia"/>
              </a:rPr>
              <a:t> region 2</a:t>
            </a:r>
          </a:p>
        </p:txBody>
      </p:sp>
      <p:sp>
        <p:nvSpPr>
          <p:cNvPr id="28" name="Line 11"/>
          <p:cNvSpPr>
            <a:spLocks noChangeShapeType="1"/>
          </p:cNvSpPr>
          <p:nvPr/>
        </p:nvSpPr>
        <p:spPr bwMode="auto">
          <a:xfrm flipV="1">
            <a:off x="5572301" y="3447374"/>
            <a:ext cx="1354135" cy="485943"/>
          </a:xfrm>
          <a:prstGeom prst="line">
            <a:avLst/>
          </a:prstGeom>
          <a:noFill/>
          <a:ln w="28575" cmpd="sng">
            <a:solidFill>
              <a:srgbClr val="000000"/>
            </a:solidFill>
            <a:round/>
            <a:headEnd/>
            <a:tailEnd type="triangle" w="med" len="med"/>
          </a:ln>
          <a:effectLst/>
        </p:spPr>
        <p:txBody>
          <a:bodyPr/>
          <a:lstStyle/>
          <a:p>
            <a:endParaRPr lang="nb-NO">
              <a:latin typeface="+mj-lt"/>
              <a:cs typeface="Georgia"/>
            </a:endParaRPr>
          </a:p>
        </p:txBody>
      </p:sp>
      <p:sp>
        <p:nvSpPr>
          <p:cNvPr id="31" name="Line 13"/>
          <p:cNvSpPr>
            <a:spLocks noChangeShapeType="1"/>
          </p:cNvSpPr>
          <p:nvPr/>
        </p:nvSpPr>
        <p:spPr bwMode="auto">
          <a:xfrm>
            <a:off x="2186958" y="3457083"/>
            <a:ext cx="1170782" cy="502692"/>
          </a:xfrm>
          <a:prstGeom prst="line">
            <a:avLst/>
          </a:prstGeom>
          <a:noFill/>
          <a:ln w="28575" cmpd="sng">
            <a:solidFill>
              <a:schemeClr val="tx1"/>
            </a:solidFill>
            <a:round/>
            <a:headEnd/>
            <a:tailEnd type="triangle" w="med" len="med"/>
          </a:ln>
          <a:effectLst/>
        </p:spPr>
        <p:txBody>
          <a:bodyPr/>
          <a:lstStyle/>
          <a:p>
            <a:endParaRPr lang="nb-NO">
              <a:latin typeface="+mj-lt"/>
              <a:cs typeface="Georgia"/>
            </a:endParaRPr>
          </a:p>
        </p:txBody>
      </p:sp>
      <p:sp>
        <p:nvSpPr>
          <p:cNvPr id="34" name="Rectangle 7"/>
          <p:cNvSpPr>
            <a:spLocks noChangeArrowheads="1"/>
          </p:cNvSpPr>
          <p:nvPr/>
        </p:nvSpPr>
        <p:spPr bwMode="auto">
          <a:xfrm>
            <a:off x="3340276" y="3592557"/>
            <a:ext cx="2232025" cy="680400"/>
          </a:xfrm>
          <a:prstGeom prst="rect">
            <a:avLst/>
          </a:prstGeom>
          <a:solidFill>
            <a:schemeClr val="accent6"/>
          </a:solidFill>
          <a:ln w="9525">
            <a:solidFill>
              <a:schemeClr val="tx1"/>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r>
              <a:rPr lang="nb-NO" sz="1500" dirty="0" err="1">
                <a:solidFill>
                  <a:srgbClr val="000000"/>
                </a:solidFill>
                <a:latin typeface="+mj-lt"/>
                <a:ea typeface="+mn-ea"/>
                <a:cs typeface="Georgia"/>
              </a:rPr>
              <a:t>Polymorphic</a:t>
            </a:r>
            <a:r>
              <a:rPr lang="nb-NO" sz="1500" dirty="0">
                <a:solidFill>
                  <a:srgbClr val="000000"/>
                </a:solidFill>
                <a:latin typeface="+mj-lt"/>
                <a:ea typeface="+mn-ea"/>
                <a:cs typeface="Georgia"/>
              </a:rPr>
              <a:t> region 3</a:t>
            </a:r>
          </a:p>
        </p:txBody>
      </p:sp>
      <p:sp>
        <p:nvSpPr>
          <p:cNvPr id="37" name="Line 11"/>
          <p:cNvSpPr>
            <a:spLocks noChangeShapeType="1"/>
          </p:cNvSpPr>
          <p:nvPr/>
        </p:nvSpPr>
        <p:spPr bwMode="auto">
          <a:xfrm>
            <a:off x="5572301" y="2945568"/>
            <a:ext cx="1354135" cy="501807"/>
          </a:xfrm>
          <a:prstGeom prst="line">
            <a:avLst/>
          </a:prstGeom>
          <a:noFill/>
          <a:ln w="28575" cmpd="sng">
            <a:solidFill>
              <a:schemeClr val="tx1"/>
            </a:solidFill>
            <a:round/>
            <a:headEnd/>
            <a:tailEnd type="triangle" w="med" len="med"/>
          </a:ln>
          <a:effectLst/>
        </p:spPr>
        <p:txBody>
          <a:bodyPr/>
          <a:lstStyle/>
          <a:p>
            <a:endParaRPr lang="nb-NO">
              <a:latin typeface="+mj-lt"/>
              <a:cs typeface="Georgia"/>
            </a:endParaRPr>
          </a:p>
        </p:txBody>
      </p:sp>
      <p:sp>
        <p:nvSpPr>
          <p:cNvPr id="38" name="Line 13"/>
          <p:cNvSpPr>
            <a:spLocks noChangeShapeType="1"/>
          </p:cNvSpPr>
          <p:nvPr/>
        </p:nvSpPr>
        <p:spPr bwMode="auto">
          <a:xfrm flipV="1">
            <a:off x="2186956" y="2945568"/>
            <a:ext cx="1153320" cy="511514"/>
          </a:xfrm>
          <a:prstGeom prst="line">
            <a:avLst/>
          </a:prstGeom>
          <a:noFill/>
          <a:ln w="28575" cmpd="sng">
            <a:solidFill>
              <a:schemeClr val="tx1"/>
            </a:solidFill>
            <a:prstDash val="solid"/>
            <a:round/>
            <a:headEnd/>
            <a:tailEnd type="triangle" w="med" len="med"/>
          </a:ln>
          <a:effectLst/>
        </p:spPr>
        <p:txBody>
          <a:bodyPr/>
          <a:lstStyle/>
          <a:p>
            <a:endParaRPr lang="nb-NO">
              <a:latin typeface="+mj-lt"/>
              <a:cs typeface="Georgia"/>
            </a:endParaRPr>
          </a:p>
        </p:txBody>
      </p:sp>
      <p:grpSp>
        <p:nvGrpSpPr>
          <p:cNvPr id="39" name="Group 17"/>
          <p:cNvGrpSpPr/>
          <p:nvPr/>
        </p:nvGrpSpPr>
        <p:grpSpPr>
          <a:xfrm>
            <a:off x="6926437" y="3041042"/>
            <a:ext cx="2087563" cy="680400"/>
            <a:chOff x="6156325" y="2889250"/>
            <a:chExt cx="2087563" cy="647700"/>
          </a:xfrm>
        </p:grpSpPr>
        <p:sp>
          <p:nvSpPr>
            <p:cNvPr id="40" name="Rectangle 6"/>
            <p:cNvSpPr>
              <a:spLocks noChangeArrowheads="1"/>
            </p:cNvSpPr>
            <p:nvPr/>
          </p:nvSpPr>
          <p:spPr bwMode="auto">
            <a:xfrm>
              <a:off x="6156325" y="2889250"/>
              <a:ext cx="2087563" cy="647700"/>
            </a:xfrm>
            <a:prstGeom prst="rect">
              <a:avLst/>
            </a:prstGeom>
            <a:gradFill rotWithShape="1">
              <a:gsLst>
                <a:gs pos="0">
                  <a:srgbClr val="FF9A99"/>
                </a:gs>
                <a:gs pos="100000">
                  <a:srgbClr val="D1403C"/>
                </a:gs>
              </a:gsLst>
              <a:lin ang="5400000"/>
            </a:gradFill>
            <a:ln w="9525">
              <a:solidFill>
                <a:schemeClr val="accent2"/>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nb-NO">
                <a:solidFill>
                  <a:schemeClr val="lt1"/>
                </a:solidFill>
                <a:latin typeface="+mj-lt"/>
                <a:ea typeface="+mn-ea"/>
                <a:cs typeface="Georgia"/>
              </a:endParaRPr>
            </a:p>
          </p:txBody>
        </p:sp>
        <p:sp>
          <p:nvSpPr>
            <p:cNvPr id="41" name="Text Box 15"/>
            <p:cNvSpPr txBox="1">
              <a:spLocks noChangeArrowheads="1"/>
            </p:cNvSpPr>
            <p:nvPr/>
          </p:nvSpPr>
          <p:spPr bwMode="auto">
            <a:xfrm>
              <a:off x="6477000" y="2971800"/>
              <a:ext cx="1483518" cy="439477"/>
            </a:xfrm>
            <a:prstGeom prst="rect">
              <a:avLst/>
            </a:prstGeom>
            <a:noFill/>
            <a:ln w="9525">
              <a:noFill/>
              <a:miter lim="800000"/>
              <a:headEnd/>
              <a:tailEnd/>
            </a:ln>
            <a:effectLst/>
          </p:spPr>
          <p:txBody>
            <a:bodyPr wrap="square">
              <a:spAutoFit/>
            </a:bodyPr>
            <a:lstStyle/>
            <a:p>
              <a:pPr algn="ctr" defTabSz="914400">
                <a:spcBef>
                  <a:spcPct val="50000"/>
                </a:spcBef>
              </a:pPr>
              <a:r>
                <a:rPr lang="nb-NO" sz="2400" dirty="0">
                  <a:latin typeface="+mj-lt"/>
                  <a:cs typeface="Georgia"/>
                </a:rPr>
                <a:t>Region 4</a:t>
              </a:r>
              <a:endParaRPr lang="en-US" sz="2400" dirty="0">
                <a:latin typeface="+mj-lt"/>
                <a:cs typeface="Georgia"/>
              </a:endParaRPr>
            </a:p>
          </p:txBody>
        </p:sp>
      </p:grpSp>
      <p:grpSp>
        <p:nvGrpSpPr>
          <p:cNvPr id="42" name="Group 16"/>
          <p:cNvGrpSpPr/>
          <p:nvPr/>
        </p:nvGrpSpPr>
        <p:grpSpPr>
          <a:xfrm>
            <a:off x="315294" y="3048342"/>
            <a:ext cx="1871662" cy="681038"/>
            <a:chOff x="305594" y="2889250"/>
            <a:chExt cx="1871662" cy="681038"/>
          </a:xfrm>
        </p:grpSpPr>
        <p:sp>
          <p:nvSpPr>
            <p:cNvPr id="43" name="Rectangle 5"/>
            <p:cNvSpPr>
              <a:spLocks noChangeArrowheads="1"/>
            </p:cNvSpPr>
            <p:nvPr/>
          </p:nvSpPr>
          <p:spPr bwMode="auto">
            <a:xfrm>
              <a:off x="305594" y="2889250"/>
              <a:ext cx="1871662" cy="681038"/>
            </a:xfrm>
            <a:prstGeom prst="rect">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nb-NO" dirty="0">
                <a:solidFill>
                  <a:schemeClr val="lt1"/>
                </a:solidFill>
                <a:latin typeface="+mj-lt"/>
                <a:ea typeface="+mn-ea"/>
                <a:cs typeface="Georgia"/>
              </a:endParaRPr>
            </a:p>
          </p:txBody>
        </p:sp>
        <p:sp>
          <p:nvSpPr>
            <p:cNvPr id="44" name="Text Box 15"/>
            <p:cNvSpPr txBox="1">
              <a:spLocks noChangeArrowheads="1"/>
            </p:cNvSpPr>
            <p:nvPr/>
          </p:nvSpPr>
          <p:spPr bwMode="auto">
            <a:xfrm>
              <a:off x="457200" y="2971800"/>
              <a:ext cx="1483518" cy="461665"/>
            </a:xfrm>
            <a:prstGeom prst="rect">
              <a:avLst/>
            </a:prstGeom>
            <a:noFill/>
            <a:ln w="9525">
              <a:noFill/>
              <a:miter lim="800000"/>
              <a:headEnd/>
              <a:tailEnd/>
            </a:ln>
            <a:effectLst/>
          </p:spPr>
          <p:txBody>
            <a:bodyPr wrap="square">
              <a:spAutoFit/>
            </a:bodyPr>
            <a:lstStyle/>
            <a:p>
              <a:pPr algn="ctr" defTabSz="914400">
                <a:spcBef>
                  <a:spcPct val="50000"/>
                </a:spcBef>
              </a:pPr>
              <a:r>
                <a:rPr lang="nb-NO" sz="2400" dirty="0">
                  <a:latin typeface="+mj-lt"/>
                  <a:cs typeface="Georgia"/>
                </a:rPr>
                <a:t>Region 1</a:t>
              </a:r>
              <a:endParaRPr lang="en-US" sz="2400" dirty="0">
                <a:latin typeface="+mj-lt"/>
                <a:cs typeface="Georgia"/>
              </a:endParaRPr>
            </a:p>
          </p:txBody>
        </p:sp>
      </p:grpSp>
      <p:sp>
        <p:nvSpPr>
          <p:cNvPr id="2" name="Rectangle 1"/>
          <p:cNvSpPr/>
          <p:nvPr/>
        </p:nvSpPr>
        <p:spPr>
          <a:xfrm>
            <a:off x="3596197" y="4647921"/>
            <a:ext cx="1479892" cy="369332"/>
          </a:xfrm>
          <a:prstGeom prst="rect">
            <a:avLst/>
          </a:prstGeom>
        </p:spPr>
        <p:txBody>
          <a:bodyPr wrap="none">
            <a:spAutoFit/>
          </a:bodyPr>
          <a:lstStyle/>
          <a:p>
            <a:r>
              <a:rPr lang="en-US" dirty="0"/>
              <a:t>Heterozygous</a:t>
            </a:r>
          </a:p>
        </p:txBody>
      </p:sp>
      <p:sp>
        <p:nvSpPr>
          <p:cNvPr id="17" name="Rectangle 16"/>
          <p:cNvSpPr/>
          <p:nvPr/>
        </p:nvSpPr>
        <p:spPr>
          <a:xfrm>
            <a:off x="470526" y="4647921"/>
            <a:ext cx="1393944" cy="369332"/>
          </a:xfrm>
          <a:prstGeom prst="rect">
            <a:avLst/>
          </a:prstGeom>
        </p:spPr>
        <p:txBody>
          <a:bodyPr wrap="none">
            <a:spAutoFit/>
          </a:bodyPr>
          <a:lstStyle/>
          <a:p>
            <a:r>
              <a:rPr lang="en-US" dirty="0"/>
              <a:t>Homozygous</a:t>
            </a:r>
          </a:p>
        </p:txBody>
      </p:sp>
      <p:sp>
        <p:nvSpPr>
          <p:cNvPr id="18" name="Rectangle 17"/>
          <p:cNvSpPr/>
          <p:nvPr/>
        </p:nvSpPr>
        <p:spPr>
          <a:xfrm>
            <a:off x="7106441" y="4647921"/>
            <a:ext cx="1393944" cy="369332"/>
          </a:xfrm>
          <a:prstGeom prst="rect">
            <a:avLst/>
          </a:prstGeom>
        </p:spPr>
        <p:txBody>
          <a:bodyPr wrap="none">
            <a:spAutoFit/>
          </a:bodyPr>
          <a:lstStyle/>
          <a:p>
            <a:r>
              <a:rPr lang="en-US" dirty="0"/>
              <a:t>Homozygous</a:t>
            </a:r>
          </a:p>
        </p:txBody>
      </p:sp>
    </p:spTree>
    <p:extLst>
      <p:ext uri="{BB962C8B-B14F-4D97-AF65-F5344CB8AC3E}">
        <p14:creationId xmlns:p14="http://schemas.microsoft.com/office/powerpoint/2010/main" val="17135845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9874" name="Rectangle 2"/>
          <p:cNvSpPr>
            <a:spLocks noGrp="1"/>
          </p:cNvSpPr>
          <p:nvPr>
            <p:ph type="title"/>
          </p:nvPr>
        </p:nvSpPr>
        <p:spPr/>
        <p:txBody>
          <a:bodyPr/>
          <a:lstStyle/>
          <a:p>
            <a:r>
              <a:rPr lang="en-US" dirty="0"/>
              <a:t>2) </a:t>
            </a:r>
            <a:r>
              <a:rPr lang="en-US" dirty="0" err="1"/>
              <a:t>Diploidy</a:t>
            </a:r>
            <a:endParaRPr lang="en-US" dirty="0"/>
          </a:p>
        </p:txBody>
      </p:sp>
      <p:pic>
        <p:nvPicPr>
          <p:cNvPr id="20" name="Picture 19"/>
          <p:cNvPicPr>
            <a:picLocks noChangeAspect="1"/>
          </p:cNvPicPr>
          <p:nvPr/>
        </p:nvPicPr>
        <p:blipFill>
          <a:blip r:embed="rId3"/>
          <a:stretch>
            <a:fillRect/>
          </a:stretch>
        </p:blipFill>
        <p:spPr>
          <a:xfrm>
            <a:off x="2790225" y="1370366"/>
            <a:ext cx="3549348" cy="3159785"/>
          </a:xfrm>
          <a:prstGeom prst="rect">
            <a:avLst/>
          </a:prstGeom>
        </p:spPr>
      </p:pic>
      <p:sp>
        <p:nvSpPr>
          <p:cNvPr id="21" name="Rectangle 20"/>
          <p:cNvSpPr/>
          <p:nvPr/>
        </p:nvSpPr>
        <p:spPr>
          <a:xfrm>
            <a:off x="194851" y="6328917"/>
            <a:ext cx="8882308" cy="523220"/>
          </a:xfrm>
          <a:prstGeom prst="rect">
            <a:avLst/>
          </a:prstGeom>
        </p:spPr>
        <p:txBody>
          <a:bodyPr wrap="square">
            <a:spAutoFit/>
          </a:bodyPr>
          <a:lstStyle/>
          <a:p>
            <a:r>
              <a:rPr lang="en-US" sz="1400" dirty="0"/>
              <a:t>http://</a:t>
            </a:r>
            <a:r>
              <a:rPr lang="en-US" sz="1400" dirty="0" err="1"/>
              <a:t>www.astraean.com</a:t>
            </a:r>
            <a:r>
              <a:rPr lang="en-US" sz="1400" dirty="0"/>
              <a:t>/</a:t>
            </a:r>
            <a:r>
              <a:rPr lang="en-US" sz="1400" dirty="0" err="1"/>
              <a:t>borderwars</a:t>
            </a:r>
            <a:r>
              <a:rPr lang="en-US" sz="1400" dirty="0"/>
              <a:t>/</a:t>
            </a:r>
            <a:r>
              <a:rPr lang="en-US" sz="1400" dirty="0" err="1"/>
              <a:t>wp</a:t>
            </a:r>
            <a:r>
              <a:rPr lang="en-US" sz="1400" dirty="0"/>
              <a:t>-content/uploads/2012/04/</a:t>
            </a:r>
            <a:r>
              <a:rPr lang="en-US" sz="1400" dirty="0" err="1"/>
              <a:t>heterozygoats.jpg</a:t>
            </a:r>
            <a:endParaRPr lang="en-US" sz="1400" dirty="0"/>
          </a:p>
          <a:p>
            <a:r>
              <a:rPr lang="en-US" sz="1400" dirty="0"/>
              <a:t> and many other sites</a:t>
            </a:r>
          </a:p>
        </p:txBody>
      </p:sp>
    </p:spTree>
    <p:extLst>
      <p:ext uri="{BB962C8B-B14F-4D97-AF65-F5344CB8AC3E}">
        <p14:creationId xmlns:p14="http://schemas.microsoft.com/office/powerpoint/2010/main" val="34900153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p:txBody>
          <a:bodyPr/>
          <a:lstStyle/>
          <a:p>
            <a:r>
              <a:rPr lang="en-US" dirty="0"/>
              <a:t>3) Polyploidy</a:t>
            </a:r>
          </a:p>
        </p:txBody>
      </p:sp>
      <p:sp>
        <p:nvSpPr>
          <p:cNvPr id="3" name="Rectangle 2"/>
          <p:cNvSpPr/>
          <p:nvPr/>
        </p:nvSpPr>
        <p:spPr>
          <a:xfrm>
            <a:off x="194851" y="6424397"/>
            <a:ext cx="8882308" cy="307777"/>
          </a:xfrm>
          <a:prstGeom prst="rect">
            <a:avLst/>
          </a:prstGeom>
        </p:spPr>
        <p:txBody>
          <a:bodyPr wrap="square">
            <a:spAutoFit/>
          </a:bodyPr>
          <a:lstStyle/>
          <a:p>
            <a:r>
              <a:rPr lang="en-US" sz="1400" dirty="0"/>
              <a:t>http://</a:t>
            </a:r>
            <a:r>
              <a:rPr lang="en-US" sz="1400" dirty="0" err="1"/>
              <a:t>en.wikipedia.org</a:t>
            </a:r>
            <a:r>
              <a:rPr lang="en-US" sz="1400" dirty="0"/>
              <a:t>/wiki/Polyploidy</a:t>
            </a:r>
          </a:p>
        </p:txBody>
      </p:sp>
      <p:pic>
        <p:nvPicPr>
          <p:cNvPr id="4" name="Picture 3"/>
          <p:cNvPicPr>
            <a:picLocks noChangeAspect="1"/>
          </p:cNvPicPr>
          <p:nvPr/>
        </p:nvPicPr>
        <p:blipFill>
          <a:blip r:embed="rId3"/>
          <a:stretch>
            <a:fillRect/>
          </a:stretch>
        </p:blipFill>
        <p:spPr>
          <a:xfrm>
            <a:off x="2329192" y="1380558"/>
            <a:ext cx="4387545" cy="4948359"/>
          </a:xfrm>
          <a:prstGeom prst="rect">
            <a:avLst/>
          </a:prstGeom>
        </p:spPr>
      </p:pic>
    </p:spTree>
    <p:extLst>
      <p:ext uri="{BB962C8B-B14F-4D97-AF65-F5344CB8AC3E}">
        <p14:creationId xmlns:p14="http://schemas.microsoft.com/office/powerpoint/2010/main" val="1031262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4) Many programs to choose from</a:t>
            </a:r>
          </a:p>
        </p:txBody>
      </p:sp>
      <p:pic>
        <p:nvPicPr>
          <p:cNvPr id="4" name="Content Placeholder 5" descr="journal.pone.0017915.g001.pdf"/>
          <p:cNvPicPr>
            <a:picLocks noGrp="1" noChangeAspect="1"/>
          </p:cNvPicPr>
          <p:nvPr>
            <p:ph idx="1"/>
          </p:nvPr>
        </p:nvPicPr>
        <p:blipFill>
          <a:blip r:embed="rId3"/>
          <a:srcRect l="-1991" r="-2121"/>
          <a:stretch>
            <a:fillRect/>
          </a:stretch>
        </p:blipFill>
        <p:spPr>
          <a:xfrm>
            <a:off x="958428" y="1218271"/>
            <a:ext cx="7236129" cy="4525963"/>
          </a:xfrm>
        </p:spPr>
      </p:pic>
      <p:sp>
        <p:nvSpPr>
          <p:cNvPr id="5" name="Rectangle 4"/>
          <p:cNvSpPr/>
          <p:nvPr/>
        </p:nvSpPr>
        <p:spPr>
          <a:xfrm>
            <a:off x="6465713" y="6030354"/>
            <a:ext cx="2678287" cy="369332"/>
          </a:xfrm>
          <a:prstGeom prst="rect">
            <a:avLst/>
          </a:prstGeom>
        </p:spPr>
        <p:txBody>
          <a:bodyPr wrap="none">
            <a:spAutoFit/>
          </a:bodyPr>
          <a:lstStyle/>
          <a:p>
            <a:pPr algn="r"/>
            <a:r>
              <a:rPr lang="nb-NO" dirty="0" err="1"/>
              <a:t>Zhang</a:t>
            </a:r>
            <a:r>
              <a:rPr lang="nb-NO" dirty="0"/>
              <a:t> et al. </a:t>
            </a:r>
            <a:r>
              <a:rPr lang="nb-NO" dirty="0" err="1"/>
              <a:t>PLoSOne</a:t>
            </a:r>
            <a:r>
              <a:rPr lang="nb-NO" dirty="0"/>
              <a:t> 2011</a:t>
            </a:r>
          </a:p>
        </p:txBody>
      </p:sp>
    </p:spTree>
    <p:extLst>
      <p:ext uri="{BB962C8B-B14F-4D97-AF65-F5344CB8AC3E}">
        <p14:creationId xmlns:p14="http://schemas.microsoft.com/office/powerpoint/2010/main" val="28506387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Hierarchical structure</a:t>
            </a:r>
          </a:p>
        </p:txBody>
      </p:sp>
      <p:graphicFrame>
        <p:nvGraphicFramePr>
          <p:cNvPr id="5" name="Content Placeholder 4"/>
          <p:cNvGraphicFramePr>
            <a:graphicFrameLocks noGrp="1"/>
          </p:cNvGraphicFramePr>
          <p:nvPr>
            <p:ph idx="1"/>
          </p:nvPr>
        </p:nvGraphicFramePr>
        <p:xfrm>
          <a:off x="1981200" y="1983619"/>
          <a:ext cx="5154990" cy="2717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64" y="-3"/>
            <a:ext cx="9151764" cy="6858000"/>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Title 4"/>
          <p:cNvSpPr>
            <a:spLocks noGrp="1"/>
          </p:cNvSpPr>
          <p:nvPr>
            <p:ph type="ctrTitle"/>
          </p:nvPr>
        </p:nvSpPr>
        <p:spPr/>
        <p:txBody>
          <a:bodyPr>
            <a:normAutofit/>
          </a:bodyPr>
          <a:lstStyle/>
          <a:p>
            <a:r>
              <a:rPr lang="en-US" dirty="0"/>
              <a:t>Assembly with noisy single molecule sequencing data</a:t>
            </a:r>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280190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Pacific Biosciences</a:t>
            </a:r>
          </a:p>
        </p:txBody>
      </p:sp>
      <p:sp>
        <p:nvSpPr>
          <p:cNvPr id="3" name="Content Placeholder 2"/>
          <p:cNvSpPr>
            <a:spLocks noGrp="1"/>
          </p:cNvSpPr>
          <p:nvPr>
            <p:ph idx="1"/>
          </p:nvPr>
        </p:nvSpPr>
        <p:spPr>
          <a:xfrm>
            <a:off x="457200" y="1140385"/>
            <a:ext cx="8229600" cy="4973568"/>
          </a:xfrm>
        </p:spPr>
        <p:txBody>
          <a:bodyPr/>
          <a:lstStyle/>
          <a:p>
            <a:pPr marL="0" indent="0" algn="ctr">
              <a:buNone/>
            </a:pPr>
            <a:r>
              <a:rPr lang="en-US" dirty="0"/>
              <a:t>Raw read quality</a:t>
            </a:r>
          </a:p>
        </p:txBody>
      </p:sp>
      <p:pic>
        <p:nvPicPr>
          <p:cNvPr id="8" name="Picture 7"/>
          <p:cNvPicPr>
            <a:picLocks noChangeAspect="1"/>
          </p:cNvPicPr>
          <p:nvPr/>
        </p:nvPicPr>
        <p:blipFill>
          <a:blip r:embed="rId3"/>
          <a:stretch>
            <a:fillRect/>
          </a:stretch>
        </p:blipFill>
        <p:spPr>
          <a:xfrm>
            <a:off x="457200" y="1016400"/>
            <a:ext cx="2418077" cy="91349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32743" b="36765"/>
          <a:stretch/>
        </p:blipFill>
        <p:spPr bwMode="auto">
          <a:xfrm>
            <a:off x="1022129" y="1888942"/>
            <a:ext cx="7175839" cy="1317280"/>
          </a:xfrm>
          <a:prstGeom prst="rect">
            <a:avLst/>
          </a:prstGeom>
          <a:noFill/>
          <a:ln>
            <a:noFill/>
          </a:ln>
        </p:spPr>
      </p:pic>
      <p:sp>
        <p:nvSpPr>
          <p:cNvPr id="9" name="TextBox 8"/>
          <p:cNvSpPr txBox="1"/>
          <p:nvPr/>
        </p:nvSpPr>
        <p:spPr>
          <a:xfrm>
            <a:off x="5606827" y="3009461"/>
            <a:ext cx="1857074" cy="646331"/>
          </a:xfrm>
          <a:prstGeom prst="rect">
            <a:avLst/>
          </a:prstGeom>
          <a:noFill/>
        </p:spPr>
        <p:txBody>
          <a:bodyPr wrap="none" rtlCol="0">
            <a:spAutoFit/>
          </a:bodyPr>
          <a:lstStyle/>
          <a:p>
            <a:r>
              <a:rPr lang="en-US" dirty="0"/>
              <a:t>85-87% accuracy</a:t>
            </a:r>
          </a:p>
          <a:p>
            <a:r>
              <a:rPr lang="en-US" dirty="0"/>
              <a:t>Random errors (!)</a:t>
            </a:r>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t="61115" b="-1"/>
          <a:stretch/>
        </p:blipFill>
        <p:spPr bwMode="auto">
          <a:xfrm>
            <a:off x="1022129" y="3841867"/>
            <a:ext cx="7175839" cy="1679874"/>
          </a:xfrm>
          <a:prstGeom prst="rect">
            <a:avLst/>
          </a:prstGeom>
          <a:noFill/>
          <a:ln>
            <a:noFill/>
          </a:ln>
        </p:spPr>
      </p:pic>
      <p:sp>
        <p:nvSpPr>
          <p:cNvPr id="10" name="TextBox 9"/>
          <p:cNvSpPr txBox="1"/>
          <p:nvPr/>
        </p:nvSpPr>
        <p:spPr>
          <a:xfrm>
            <a:off x="2800134" y="5411284"/>
            <a:ext cx="5179347" cy="646331"/>
          </a:xfrm>
          <a:prstGeom prst="rect">
            <a:avLst/>
          </a:prstGeom>
          <a:noFill/>
        </p:spPr>
        <p:txBody>
          <a:bodyPr wrap="none" rtlCol="0">
            <a:spAutoFit/>
          </a:bodyPr>
          <a:lstStyle/>
          <a:p>
            <a:r>
              <a:rPr lang="en-US" dirty="0"/>
              <a:t>4 to 5 passes: accuracies in the high 90's %</a:t>
            </a:r>
          </a:p>
          <a:p>
            <a:r>
              <a:rPr lang="en-US" dirty="0"/>
              <a:t>5 passes yields average Q30 (1:1000 chance of error)</a:t>
            </a:r>
          </a:p>
        </p:txBody>
      </p:sp>
    </p:spTree>
    <p:extLst>
      <p:ext uri="{BB962C8B-B14F-4D97-AF65-F5344CB8AC3E}">
        <p14:creationId xmlns:p14="http://schemas.microsoft.com/office/powerpoint/2010/main" val="962475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PacBio</a:t>
            </a:r>
            <a:r>
              <a:rPr lang="en-US" dirty="0"/>
              <a:t>: long read uses</a:t>
            </a:r>
          </a:p>
        </p:txBody>
      </p:sp>
      <p:sp>
        <p:nvSpPr>
          <p:cNvPr id="7" name="Content Placeholder 6"/>
          <p:cNvSpPr>
            <a:spLocks noGrp="1"/>
          </p:cNvSpPr>
          <p:nvPr>
            <p:ph idx="1"/>
          </p:nvPr>
        </p:nvSpPr>
        <p:spPr/>
        <p:txBody>
          <a:bodyPr/>
          <a:lstStyle/>
          <a:p>
            <a:pPr marL="0" indent="0" algn="ctr">
              <a:buNone/>
            </a:pPr>
            <a:r>
              <a:rPr lang="en-US" dirty="0"/>
              <a:t>For </a:t>
            </a:r>
            <a:r>
              <a:rPr lang="en-US" i="1" dirty="0"/>
              <a:t>de novo</a:t>
            </a:r>
          </a:p>
          <a:p>
            <a:pPr marL="0" indent="0" algn="ctr">
              <a:buNone/>
            </a:pPr>
            <a:endParaRPr lang="en-US" i="1" dirty="0"/>
          </a:p>
          <a:p>
            <a:pPr marL="0" indent="0" algn="ctr">
              <a:buNone/>
            </a:pPr>
            <a:endParaRPr lang="en-US" dirty="0"/>
          </a:p>
          <a:p>
            <a:pPr marL="0" indent="0" algn="ctr">
              <a:buNone/>
            </a:pPr>
            <a:endParaRPr lang="en-US" dirty="0"/>
          </a:p>
          <a:p>
            <a:pPr marL="0" indent="0" algn="ctr">
              <a:buNone/>
            </a:pPr>
            <a:endParaRPr lang="en-US" dirty="0"/>
          </a:p>
        </p:txBody>
      </p:sp>
      <p:pic>
        <p:nvPicPr>
          <p:cNvPr id="6" name="Picture 5"/>
          <p:cNvPicPr>
            <a:picLocks noChangeAspect="1"/>
          </p:cNvPicPr>
          <p:nvPr/>
        </p:nvPicPr>
        <p:blipFill>
          <a:blip r:embed="rId3"/>
          <a:stretch>
            <a:fillRect/>
          </a:stretch>
        </p:blipFill>
        <p:spPr>
          <a:xfrm>
            <a:off x="267372" y="3902913"/>
            <a:ext cx="8640000" cy="1611990"/>
          </a:xfrm>
          <a:prstGeom prst="rect">
            <a:avLst/>
          </a:prstGeom>
        </p:spPr>
      </p:pic>
      <p:pic>
        <p:nvPicPr>
          <p:cNvPr id="8" name="Picture 7"/>
          <p:cNvPicPr>
            <a:picLocks noChangeAspect="1"/>
          </p:cNvPicPr>
          <p:nvPr/>
        </p:nvPicPr>
        <p:blipFill>
          <a:blip r:embed="rId4"/>
          <a:stretch>
            <a:fillRect/>
          </a:stretch>
        </p:blipFill>
        <p:spPr>
          <a:xfrm>
            <a:off x="267372" y="1600915"/>
            <a:ext cx="8640000" cy="1726651"/>
          </a:xfrm>
          <a:prstGeom prst="rect">
            <a:avLst/>
          </a:prstGeom>
        </p:spPr>
      </p:pic>
      <p:sp>
        <p:nvSpPr>
          <p:cNvPr id="9" name="Rectangle 8"/>
          <p:cNvSpPr/>
          <p:nvPr/>
        </p:nvSpPr>
        <p:spPr>
          <a:xfrm>
            <a:off x="229809" y="6098356"/>
            <a:ext cx="8914191" cy="369332"/>
          </a:xfrm>
          <a:prstGeom prst="rect">
            <a:avLst/>
          </a:prstGeom>
        </p:spPr>
        <p:txBody>
          <a:bodyPr wrap="square">
            <a:spAutoFit/>
          </a:bodyPr>
          <a:lstStyle/>
          <a:p>
            <a:pPr algn="r"/>
            <a:r>
              <a:rPr lang="en-US" dirty="0"/>
              <a:t>http://</a:t>
            </a:r>
            <a:r>
              <a:rPr lang="en-US" dirty="0" err="1"/>
              <a:t>schatzlab.cshl.edu</a:t>
            </a:r>
            <a:r>
              <a:rPr lang="en-US" dirty="0"/>
              <a:t>/presentations/2012-01-17.PAG.SMRTassembly.pdf</a:t>
            </a:r>
          </a:p>
        </p:txBody>
      </p:sp>
      <p:sp>
        <p:nvSpPr>
          <p:cNvPr id="3" name="Rectangle 2"/>
          <p:cNvSpPr/>
          <p:nvPr/>
        </p:nvSpPr>
        <p:spPr>
          <a:xfrm>
            <a:off x="2286000" y="3514724"/>
            <a:ext cx="4572000" cy="523220"/>
          </a:xfrm>
          <a:prstGeom prst="rect">
            <a:avLst/>
          </a:prstGeom>
        </p:spPr>
        <p:txBody>
          <a:bodyPr>
            <a:spAutoFit/>
          </a:bodyPr>
          <a:lstStyle/>
          <a:p>
            <a:pPr algn="ctr"/>
            <a:r>
              <a:rPr lang="en-US" sz="2800" dirty="0"/>
              <a:t>For scaffolding</a:t>
            </a:r>
          </a:p>
        </p:txBody>
      </p:sp>
    </p:spTree>
    <p:extLst>
      <p:ext uri="{BB962C8B-B14F-4D97-AF65-F5344CB8AC3E}">
        <p14:creationId xmlns:p14="http://schemas.microsoft.com/office/powerpoint/2010/main" val="2060618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PacBio</a:t>
            </a:r>
            <a:r>
              <a:rPr lang="en-US" dirty="0"/>
              <a:t>: error-correction</a:t>
            </a:r>
          </a:p>
        </p:txBody>
      </p:sp>
      <p:sp>
        <p:nvSpPr>
          <p:cNvPr id="3" name="Content Placeholder 2"/>
          <p:cNvSpPr>
            <a:spLocks noGrp="1"/>
          </p:cNvSpPr>
          <p:nvPr>
            <p:ph idx="1"/>
          </p:nvPr>
        </p:nvSpPr>
        <p:spPr>
          <a:xfrm>
            <a:off x="457200" y="1152596"/>
            <a:ext cx="8229600" cy="4973568"/>
          </a:xfrm>
        </p:spPr>
        <p:txBody>
          <a:bodyPr/>
          <a:lstStyle/>
          <a:p>
            <a:pPr marL="0" indent="0" algn="ctr">
              <a:buNone/>
            </a:pPr>
            <a:r>
              <a:rPr lang="en-US" dirty="0"/>
              <a:t>Raw read quality</a:t>
            </a:r>
          </a:p>
        </p:txBody>
      </p:sp>
      <p:pic>
        <p:nvPicPr>
          <p:cNvPr id="8" name="Picture 7"/>
          <p:cNvPicPr>
            <a:picLocks noChangeAspect="1"/>
          </p:cNvPicPr>
          <p:nvPr/>
        </p:nvPicPr>
        <p:blipFill>
          <a:blip r:embed="rId3"/>
          <a:stretch>
            <a:fillRect/>
          </a:stretch>
        </p:blipFill>
        <p:spPr>
          <a:xfrm>
            <a:off x="457200" y="1096494"/>
            <a:ext cx="2418077" cy="91349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32743" b="36765"/>
          <a:stretch/>
        </p:blipFill>
        <p:spPr bwMode="auto">
          <a:xfrm>
            <a:off x="1022129" y="1888942"/>
            <a:ext cx="7175839" cy="1317280"/>
          </a:xfrm>
          <a:prstGeom prst="rect">
            <a:avLst/>
          </a:prstGeom>
          <a:noFill/>
          <a:ln>
            <a:noFill/>
          </a:ln>
        </p:spPr>
      </p:pic>
      <p:sp>
        <p:nvSpPr>
          <p:cNvPr id="9" name="TextBox 8"/>
          <p:cNvSpPr txBox="1"/>
          <p:nvPr/>
        </p:nvSpPr>
        <p:spPr>
          <a:xfrm>
            <a:off x="5606827" y="3009461"/>
            <a:ext cx="1857074" cy="646331"/>
          </a:xfrm>
          <a:prstGeom prst="rect">
            <a:avLst/>
          </a:prstGeom>
          <a:noFill/>
        </p:spPr>
        <p:txBody>
          <a:bodyPr wrap="none" rtlCol="0">
            <a:spAutoFit/>
          </a:bodyPr>
          <a:lstStyle/>
          <a:p>
            <a:r>
              <a:rPr lang="en-US" dirty="0"/>
              <a:t>85-87% accuracy</a:t>
            </a:r>
          </a:p>
          <a:p>
            <a:r>
              <a:rPr lang="en-US" dirty="0"/>
              <a:t>Random errors (!)</a:t>
            </a:r>
          </a:p>
        </p:txBody>
      </p:sp>
      <p:pic>
        <p:nvPicPr>
          <p:cNvPr id="12" name="Picture 16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1725" y="4343475"/>
            <a:ext cx="1143000" cy="1244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3" name="Picture 1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63733" y="4413279"/>
            <a:ext cx="1054100" cy="1155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a:solidFill>
                  <a:srgbClr val="000000"/>
                </a:solidFill>
                <a:miter lim="800000"/>
                <a:headEnd/>
                <a:tailEnd/>
              </a14:hiddenLine>
            </a:ext>
          </a:extLst>
        </p:spPr>
      </p:pic>
      <p:pic>
        <p:nvPicPr>
          <p:cNvPr id="16" name="Picture 15"/>
          <p:cNvPicPr>
            <a:picLocks noChangeAspect="1"/>
          </p:cNvPicPr>
          <p:nvPr/>
        </p:nvPicPr>
        <p:blipFill>
          <a:blip r:embed="rId7"/>
          <a:stretch>
            <a:fillRect/>
          </a:stretch>
        </p:blipFill>
        <p:spPr>
          <a:xfrm>
            <a:off x="2738710" y="4422651"/>
            <a:ext cx="1040379" cy="926724"/>
          </a:xfrm>
          <a:prstGeom prst="rect">
            <a:avLst/>
          </a:prstGeom>
        </p:spPr>
      </p:pic>
      <p:sp>
        <p:nvSpPr>
          <p:cNvPr id="20" name="Down Arrow 19"/>
          <p:cNvSpPr/>
          <p:nvPr/>
        </p:nvSpPr>
        <p:spPr>
          <a:xfrm>
            <a:off x="4315978" y="3092448"/>
            <a:ext cx="315104" cy="56334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485247" y="3744992"/>
            <a:ext cx="1947919" cy="369332"/>
          </a:xfrm>
          <a:prstGeom prst="rect">
            <a:avLst/>
          </a:prstGeom>
          <a:noFill/>
        </p:spPr>
        <p:txBody>
          <a:bodyPr wrap="none" rtlCol="0">
            <a:spAutoFit/>
          </a:bodyPr>
          <a:lstStyle/>
          <a:p>
            <a:r>
              <a:rPr lang="en-US" dirty="0"/>
              <a:t>Error-correct using </a:t>
            </a:r>
          </a:p>
        </p:txBody>
      </p:sp>
      <p:sp>
        <p:nvSpPr>
          <p:cNvPr id="4" name="TextBox 3"/>
          <p:cNvSpPr txBox="1"/>
          <p:nvPr/>
        </p:nvSpPr>
        <p:spPr>
          <a:xfrm>
            <a:off x="2960676" y="5709027"/>
            <a:ext cx="3226402" cy="369332"/>
          </a:xfrm>
          <a:prstGeom prst="rect">
            <a:avLst/>
          </a:prstGeom>
          <a:noFill/>
        </p:spPr>
        <p:txBody>
          <a:bodyPr wrap="none" rtlCol="0">
            <a:spAutoFit/>
          </a:bodyPr>
          <a:lstStyle/>
          <a:p>
            <a:r>
              <a:rPr lang="en-US" dirty="0" err="1"/>
              <a:t>PacBioToCA</a:t>
            </a:r>
            <a:r>
              <a:rPr lang="en-US" dirty="0"/>
              <a:t> and other programs</a:t>
            </a:r>
          </a:p>
        </p:txBody>
      </p:sp>
    </p:spTree>
    <p:extLst>
      <p:ext uri="{BB962C8B-B14F-4D97-AF65-F5344CB8AC3E}">
        <p14:creationId xmlns:p14="http://schemas.microsoft.com/office/powerpoint/2010/main" val="36041721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PacBio</a:t>
            </a:r>
            <a:r>
              <a:rPr lang="en-US" dirty="0"/>
              <a:t>: error-correction</a:t>
            </a:r>
          </a:p>
        </p:txBody>
      </p:sp>
      <p:sp>
        <p:nvSpPr>
          <p:cNvPr id="3" name="Content Placeholder 2"/>
          <p:cNvSpPr>
            <a:spLocks noGrp="1"/>
          </p:cNvSpPr>
          <p:nvPr>
            <p:ph idx="1"/>
          </p:nvPr>
        </p:nvSpPr>
        <p:spPr>
          <a:xfrm>
            <a:off x="457200" y="1152596"/>
            <a:ext cx="8229600" cy="4973568"/>
          </a:xfrm>
        </p:spPr>
        <p:txBody>
          <a:bodyPr/>
          <a:lstStyle/>
          <a:p>
            <a:pPr marL="0" indent="0" algn="ctr">
              <a:buNone/>
            </a:pPr>
            <a:r>
              <a:rPr lang="en-US" dirty="0"/>
              <a:t>Raw read quality</a:t>
            </a:r>
          </a:p>
        </p:txBody>
      </p:sp>
      <p:pic>
        <p:nvPicPr>
          <p:cNvPr id="8" name="Picture 7"/>
          <p:cNvPicPr>
            <a:picLocks noChangeAspect="1"/>
          </p:cNvPicPr>
          <p:nvPr/>
        </p:nvPicPr>
        <p:blipFill>
          <a:blip r:embed="rId3"/>
          <a:stretch>
            <a:fillRect/>
          </a:stretch>
        </p:blipFill>
        <p:spPr>
          <a:xfrm>
            <a:off x="457200" y="1016400"/>
            <a:ext cx="2418077" cy="91349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t="32743" b="36765"/>
          <a:stretch/>
        </p:blipFill>
        <p:spPr bwMode="auto">
          <a:xfrm>
            <a:off x="1022129" y="1888942"/>
            <a:ext cx="7175839" cy="1317280"/>
          </a:xfrm>
          <a:prstGeom prst="rect">
            <a:avLst/>
          </a:prstGeom>
          <a:noFill/>
          <a:ln>
            <a:noFill/>
          </a:ln>
        </p:spPr>
      </p:pic>
      <p:sp>
        <p:nvSpPr>
          <p:cNvPr id="9" name="TextBox 8"/>
          <p:cNvSpPr txBox="1"/>
          <p:nvPr/>
        </p:nvSpPr>
        <p:spPr>
          <a:xfrm>
            <a:off x="5606827" y="3009461"/>
            <a:ext cx="1857074" cy="646331"/>
          </a:xfrm>
          <a:prstGeom prst="rect">
            <a:avLst/>
          </a:prstGeom>
          <a:noFill/>
        </p:spPr>
        <p:txBody>
          <a:bodyPr wrap="none" rtlCol="0">
            <a:spAutoFit/>
          </a:bodyPr>
          <a:lstStyle/>
          <a:p>
            <a:r>
              <a:rPr lang="en-US" dirty="0"/>
              <a:t>85-87% accuracy</a:t>
            </a:r>
          </a:p>
          <a:p>
            <a:r>
              <a:rPr lang="en-US" dirty="0"/>
              <a:t>Random errors (!)</a:t>
            </a:r>
          </a:p>
        </p:txBody>
      </p:sp>
      <p:sp>
        <p:nvSpPr>
          <p:cNvPr id="4" name="Down Arrow 3"/>
          <p:cNvSpPr/>
          <p:nvPr/>
        </p:nvSpPr>
        <p:spPr>
          <a:xfrm>
            <a:off x="4315978" y="3092448"/>
            <a:ext cx="315104" cy="56334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242723" y="5708334"/>
            <a:ext cx="1312904" cy="369332"/>
          </a:xfrm>
          <a:prstGeom prst="rect">
            <a:avLst/>
          </a:prstGeom>
          <a:noFill/>
        </p:spPr>
        <p:txBody>
          <a:bodyPr wrap="none" rtlCol="0">
            <a:spAutoFit/>
          </a:bodyPr>
          <a:lstStyle/>
          <a:p>
            <a:r>
              <a:rPr lang="en-US" dirty="0"/>
              <a:t>HGAP, </a:t>
            </a:r>
            <a:r>
              <a:rPr lang="en-US" dirty="0" err="1"/>
              <a:t>Canu</a:t>
            </a:r>
            <a:endParaRPr lang="en-US" dirty="0"/>
          </a:p>
        </p:txBody>
      </p:sp>
      <p:pic>
        <p:nvPicPr>
          <p:cNvPr id="16" name="Picture 15"/>
          <p:cNvPicPr>
            <a:picLocks noChangeAspect="1"/>
          </p:cNvPicPr>
          <p:nvPr/>
        </p:nvPicPr>
        <p:blipFill rotWithShape="1">
          <a:blip r:embed="rId5"/>
          <a:srcRect t="19233"/>
          <a:stretch/>
        </p:blipFill>
        <p:spPr>
          <a:xfrm>
            <a:off x="2339209" y="3676297"/>
            <a:ext cx="3953538" cy="2961115"/>
          </a:xfrm>
          <a:prstGeom prst="rect">
            <a:avLst/>
          </a:prstGeom>
        </p:spPr>
      </p:pic>
      <p:sp>
        <p:nvSpPr>
          <p:cNvPr id="19" name="Rectangle 18"/>
          <p:cNvSpPr/>
          <p:nvPr/>
        </p:nvSpPr>
        <p:spPr>
          <a:xfrm>
            <a:off x="3017568" y="4040302"/>
            <a:ext cx="2320313" cy="2062766"/>
          </a:xfrm>
          <a:prstGeom prst="rect">
            <a:avLst/>
          </a:prstGeom>
          <a:gradFill flip="none" rotWithShape="1">
            <a:gsLst>
              <a:gs pos="0">
                <a:schemeClr val="accent3">
                  <a:tint val="100000"/>
                  <a:shade val="100000"/>
                  <a:satMod val="130000"/>
                  <a:alpha val="48000"/>
                </a:schemeClr>
              </a:gs>
              <a:gs pos="100000">
                <a:schemeClr val="accent3">
                  <a:tint val="50000"/>
                  <a:shade val="100000"/>
                  <a:satMod val="350000"/>
                  <a:alpha val="48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TextBox 19"/>
          <p:cNvSpPr txBox="1"/>
          <p:nvPr/>
        </p:nvSpPr>
        <p:spPr>
          <a:xfrm>
            <a:off x="2955233" y="4193591"/>
            <a:ext cx="705955" cy="646331"/>
          </a:xfrm>
          <a:prstGeom prst="rect">
            <a:avLst/>
          </a:prstGeom>
          <a:noFill/>
        </p:spPr>
        <p:txBody>
          <a:bodyPr wrap="none" rtlCol="0">
            <a:spAutoFit/>
          </a:bodyPr>
          <a:lstStyle/>
          <a:p>
            <a:pPr algn="ctr"/>
            <a:r>
              <a:rPr lang="en-US" dirty="0"/>
              <a:t>Using</a:t>
            </a:r>
          </a:p>
          <a:p>
            <a:pPr algn="ctr"/>
            <a:r>
              <a:rPr lang="en-US" dirty="0"/>
              <a:t>this… </a:t>
            </a:r>
          </a:p>
        </p:txBody>
      </p:sp>
      <p:sp>
        <p:nvSpPr>
          <p:cNvPr id="21" name="U-Turn Arrow 20"/>
          <p:cNvSpPr/>
          <p:nvPr/>
        </p:nvSpPr>
        <p:spPr>
          <a:xfrm>
            <a:off x="3504548" y="3906630"/>
            <a:ext cx="888022" cy="343736"/>
          </a:xfrm>
          <a:prstGeom prst="uturnArrow">
            <a:avLst>
              <a:gd name="adj1" fmla="val 25000"/>
              <a:gd name="adj2" fmla="val 25000"/>
              <a:gd name="adj3" fmla="val 25000"/>
              <a:gd name="adj4" fmla="val 43750"/>
              <a:gd name="adj5" fmla="val 10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3736255" y="4279010"/>
            <a:ext cx="1601627" cy="1824057"/>
          </a:xfrm>
          <a:prstGeom prst="rect">
            <a:avLst/>
          </a:prstGeom>
          <a:gradFill flip="none" rotWithShape="1">
            <a:gsLst>
              <a:gs pos="0">
                <a:schemeClr val="accent1">
                  <a:tint val="100000"/>
                  <a:shade val="100000"/>
                  <a:satMod val="130000"/>
                  <a:alpha val="52000"/>
                </a:schemeClr>
              </a:gs>
              <a:gs pos="100000">
                <a:schemeClr val="accent1">
                  <a:tint val="50000"/>
                  <a:shade val="100000"/>
                  <a:satMod val="350000"/>
                  <a:alpha val="52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650567" y="4516757"/>
            <a:ext cx="1689811" cy="646331"/>
          </a:xfrm>
          <a:prstGeom prst="rect">
            <a:avLst/>
          </a:prstGeom>
          <a:noFill/>
        </p:spPr>
        <p:txBody>
          <a:bodyPr wrap="none" rtlCol="0">
            <a:spAutoFit/>
          </a:bodyPr>
          <a:lstStyle/>
          <a:p>
            <a:pPr algn="ctr"/>
            <a:r>
              <a:rPr lang="en-US" dirty="0"/>
              <a:t>to error-correct </a:t>
            </a:r>
          </a:p>
          <a:p>
            <a:pPr algn="ctr"/>
            <a:r>
              <a:rPr lang="en-US" dirty="0"/>
              <a:t>this </a:t>
            </a:r>
          </a:p>
        </p:txBody>
      </p:sp>
      <p:sp>
        <p:nvSpPr>
          <p:cNvPr id="25" name="TextBox 24"/>
          <p:cNvSpPr txBox="1"/>
          <p:nvPr/>
        </p:nvSpPr>
        <p:spPr>
          <a:xfrm>
            <a:off x="4526851" y="6572981"/>
            <a:ext cx="1556836" cy="215444"/>
          </a:xfrm>
          <a:prstGeom prst="rect">
            <a:avLst/>
          </a:prstGeom>
          <a:noFill/>
        </p:spPr>
        <p:txBody>
          <a:bodyPr wrap="none" rtlCol="0">
            <a:spAutoFit/>
          </a:bodyPr>
          <a:lstStyle/>
          <a:p>
            <a:pPr algn="r"/>
            <a:r>
              <a:rPr lang="nb-NO" sz="800" dirty="0">
                <a:solidFill>
                  <a:schemeClr val="tx1">
                    <a:lumMod val="65000"/>
                    <a:lumOff val="35000"/>
                  </a:schemeClr>
                </a:solidFill>
              </a:rPr>
              <a:t>doi:10.6084/m9.figshare.818957</a:t>
            </a:r>
            <a:endParaRPr lang="en-US" sz="800" dirty="0">
              <a:solidFill>
                <a:schemeClr val="tx1">
                  <a:lumMod val="65000"/>
                  <a:lumOff val="35000"/>
                </a:schemeClr>
              </a:solidFill>
            </a:endParaRPr>
          </a:p>
        </p:txBody>
      </p:sp>
    </p:spTree>
    <p:extLst>
      <p:ext uri="{BB962C8B-B14F-4D97-AF65-F5344CB8AC3E}">
        <p14:creationId xmlns:p14="http://schemas.microsoft.com/office/powerpoint/2010/main" val="6148988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3"/>
          <a:stretch>
            <a:fillRect/>
          </a:stretch>
        </p:blipFill>
        <p:spPr>
          <a:xfrm>
            <a:off x="298445" y="1500597"/>
            <a:ext cx="2746002" cy="2165117"/>
          </a:xfrm>
          <a:prstGeom prst="rect">
            <a:avLst/>
          </a:prstGeom>
        </p:spPr>
      </p:pic>
      <p:sp>
        <p:nvSpPr>
          <p:cNvPr id="2" name="Title 1"/>
          <p:cNvSpPr>
            <a:spLocks noGrp="1"/>
          </p:cNvSpPr>
          <p:nvPr>
            <p:ph type="title"/>
          </p:nvPr>
        </p:nvSpPr>
        <p:spPr/>
        <p:txBody>
          <a:bodyPr/>
          <a:lstStyle/>
          <a:p>
            <a:r>
              <a:rPr lang="en-US" dirty="0" err="1"/>
              <a:t>PacBio</a:t>
            </a:r>
            <a:r>
              <a:rPr lang="en-US" dirty="0"/>
              <a:t>: HGAP, </a:t>
            </a:r>
            <a:r>
              <a:rPr lang="en-US" dirty="0" err="1"/>
              <a:t>Canu</a:t>
            </a:r>
            <a:endParaRPr lang="en-US" dirty="0"/>
          </a:p>
        </p:txBody>
      </p:sp>
      <p:pic>
        <p:nvPicPr>
          <p:cNvPr id="14" name="Picture 13"/>
          <p:cNvPicPr>
            <a:picLocks noChangeAspect="1"/>
          </p:cNvPicPr>
          <p:nvPr/>
        </p:nvPicPr>
        <p:blipFill>
          <a:blip r:embed="rId4"/>
          <a:stretch>
            <a:fillRect/>
          </a:stretch>
        </p:blipFill>
        <p:spPr>
          <a:xfrm>
            <a:off x="2418796" y="2583156"/>
            <a:ext cx="6551998" cy="2273142"/>
          </a:xfrm>
          <a:prstGeom prst="rect">
            <a:avLst/>
          </a:prstGeom>
        </p:spPr>
      </p:pic>
      <p:graphicFrame>
        <p:nvGraphicFramePr>
          <p:cNvPr id="15" name="Content Placeholder 4"/>
          <p:cNvGraphicFramePr>
            <a:graphicFrameLocks/>
          </p:cNvGraphicFramePr>
          <p:nvPr>
            <p:extLst>
              <p:ext uri="{D42A27DB-BD31-4B8C-83A1-F6EECF244321}">
                <p14:modId xmlns:p14="http://schemas.microsoft.com/office/powerpoint/2010/main" val="1037596879"/>
              </p:ext>
            </p:extLst>
          </p:nvPr>
        </p:nvGraphicFramePr>
        <p:xfrm>
          <a:off x="457200" y="4264034"/>
          <a:ext cx="1849820" cy="83070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6" name="Rectangle 15"/>
          <p:cNvSpPr/>
          <p:nvPr/>
        </p:nvSpPr>
        <p:spPr>
          <a:xfrm>
            <a:off x="2736474" y="6326458"/>
            <a:ext cx="6234320" cy="307777"/>
          </a:xfrm>
          <a:prstGeom prst="rect">
            <a:avLst/>
          </a:prstGeom>
        </p:spPr>
        <p:txBody>
          <a:bodyPr wrap="square">
            <a:spAutoFit/>
          </a:bodyPr>
          <a:lstStyle/>
          <a:p>
            <a:pPr algn="r"/>
            <a:r>
              <a:rPr lang="en-US" sz="1400" dirty="0"/>
              <a:t>http://</a:t>
            </a:r>
            <a:r>
              <a:rPr lang="en-US" sz="1400" dirty="0" err="1"/>
              <a:t>www.nature.com</a:t>
            </a:r>
            <a:r>
              <a:rPr lang="en-US" sz="1400" dirty="0"/>
              <a:t>/</a:t>
            </a:r>
            <a:r>
              <a:rPr lang="en-US" sz="1400" dirty="0" err="1"/>
              <a:t>nmeth</a:t>
            </a:r>
            <a:r>
              <a:rPr lang="en-US" sz="1400" dirty="0"/>
              <a:t>/journal/</a:t>
            </a:r>
            <a:r>
              <a:rPr lang="en-US" sz="1400" dirty="0" err="1"/>
              <a:t>vaop</a:t>
            </a:r>
            <a:r>
              <a:rPr lang="en-US" sz="1400" dirty="0"/>
              <a:t>/</a:t>
            </a:r>
            <a:r>
              <a:rPr lang="en-US" sz="1400" dirty="0" err="1"/>
              <a:t>ncurrent</a:t>
            </a:r>
            <a:r>
              <a:rPr lang="en-US" sz="1400" dirty="0"/>
              <a:t>/full/nmeth.2474.html</a:t>
            </a:r>
          </a:p>
        </p:txBody>
      </p:sp>
      <p:sp>
        <p:nvSpPr>
          <p:cNvPr id="7" name="Oval 6"/>
          <p:cNvSpPr/>
          <p:nvPr/>
        </p:nvSpPr>
        <p:spPr>
          <a:xfrm>
            <a:off x="7888688" y="4341026"/>
            <a:ext cx="1104786" cy="266964"/>
          </a:xfrm>
          <a:prstGeom prst="ellipse">
            <a:avLst/>
          </a:prstGeom>
          <a:noFill/>
          <a:ln w="28575"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690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Sequence data</a:t>
            </a:r>
          </a:p>
        </p:txBody>
      </p:sp>
      <p:sp>
        <p:nvSpPr>
          <p:cNvPr id="3" name="Content Placeholder 2"/>
          <p:cNvSpPr>
            <a:spLocks noGrp="1"/>
          </p:cNvSpPr>
          <p:nvPr>
            <p:ph idx="1"/>
          </p:nvPr>
        </p:nvSpPr>
        <p:spPr/>
        <p:txBody>
          <a:bodyPr/>
          <a:lstStyle/>
          <a:p>
            <a:pPr marL="0" indent="0" algn="ctr">
              <a:buNone/>
            </a:pPr>
            <a:r>
              <a:rPr lang="en-US" dirty="0"/>
              <a:t>Reads</a:t>
            </a:r>
          </a:p>
        </p:txBody>
      </p:sp>
      <p:sp>
        <p:nvSpPr>
          <p:cNvPr id="4" name="TextBox 3"/>
          <p:cNvSpPr txBox="1"/>
          <p:nvPr/>
        </p:nvSpPr>
        <p:spPr>
          <a:xfrm>
            <a:off x="2993759" y="6488668"/>
            <a:ext cx="6150241" cy="369332"/>
          </a:xfrm>
          <a:prstGeom prst="rect">
            <a:avLst/>
          </a:prstGeom>
          <a:noFill/>
        </p:spPr>
        <p:txBody>
          <a:bodyPr wrap="none" rtlCol="0">
            <a:spAutoFit/>
          </a:bodyPr>
          <a:lstStyle/>
          <a:p>
            <a:r>
              <a:rPr lang="en-US" dirty="0"/>
              <a:t>http://</a:t>
            </a:r>
            <a:r>
              <a:rPr lang="en-US" dirty="0" err="1"/>
              <a:t>www.cbcb.umd.edu/research/assembly_primer.shtml</a:t>
            </a:r>
            <a:endParaRPr lang="en-US" dirty="0"/>
          </a:p>
        </p:txBody>
      </p:sp>
      <p:pic>
        <p:nvPicPr>
          <p:cNvPr id="5" name="Picture 4"/>
          <p:cNvPicPr>
            <a:picLocks noChangeAspect="1"/>
          </p:cNvPicPr>
          <p:nvPr/>
        </p:nvPicPr>
        <p:blipFill>
          <a:blip r:embed="rId3"/>
          <a:stretch>
            <a:fillRect/>
          </a:stretch>
        </p:blipFill>
        <p:spPr>
          <a:xfrm>
            <a:off x="457199" y="2490479"/>
            <a:ext cx="7920000" cy="1161600"/>
          </a:xfrm>
          <a:prstGeom prst="rect">
            <a:avLst/>
          </a:prstGeom>
        </p:spPr>
      </p:pic>
      <p:graphicFrame>
        <p:nvGraphicFramePr>
          <p:cNvPr id="11"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0" name="Group 9"/>
          <p:cNvGrpSpPr/>
          <p:nvPr/>
        </p:nvGrpSpPr>
        <p:grpSpPr>
          <a:xfrm>
            <a:off x="457200" y="3652079"/>
            <a:ext cx="7920000" cy="1962721"/>
            <a:chOff x="457200" y="3652079"/>
            <a:chExt cx="7920000" cy="1962721"/>
          </a:xfrm>
        </p:grpSpPr>
        <p:pic>
          <p:nvPicPr>
            <p:cNvPr id="6" name="Picture 5"/>
            <p:cNvPicPr>
              <a:picLocks noChangeAspect="1"/>
            </p:cNvPicPr>
            <p:nvPr/>
          </p:nvPicPr>
          <p:blipFill>
            <a:blip r:embed="rId9"/>
            <a:stretch>
              <a:fillRect/>
            </a:stretch>
          </p:blipFill>
          <p:spPr>
            <a:xfrm>
              <a:off x="457200" y="4337040"/>
              <a:ext cx="7920000" cy="1277760"/>
            </a:xfrm>
            <a:prstGeom prst="rect">
              <a:avLst/>
            </a:prstGeom>
          </p:spPr>
        </p:pic>
        <p:sp>
          <p:nvSpPr>
            <p:cNvPr id="9" name="Down Arrow 8"/>
            <p:cNvSpPr/>
            <p:nvPr/>
          </p:nvSpPr>
          <p:spPr>
            <a:xfrm>
              <a:off x="4414763" y="3652079"/>
              <a:ext cx="338667" cy="68496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341747" y="2490479"/>
            <a:ext cx="1101195" cy="307777"/>
          </a:xfrm>
          <a:prstGeom prst="rect">
            <a:avLst/>
          </a:prstGeom>
          <a:solidFill>
            <a:srgbClr val="FFFFFF"/>
          </a:solidFill>
        </p:spPr>
        <p:txBody>
          <a:bodyPr wrap="none" rtlCol="0">
            <a:spAutoFit/>
          </a:bodyPr>
          <a:lstStyle/>
          <a:p>
            <a:r>
              <a:rPr lang="en-US" sz="1400" dirty="0"/>
              <a:t>original DNA</a:t>
            </a:r>
          </a:p>
        </p:txBody>
      </p:sp>
      <p:sp>
        <p:nvSpPr>
          <p:cNvPr id="12" name="TextBox 11"/>
          <p:cNvSpPr txBox="1"/>
          <p:nvPr/>
        </p:nvSpPr>
        <p:spPr>
          <a:xfrm>
            <a:off x="457200" y="2995502"/>
            <a:ext cx="929987" cy="307777"/>
          </a:xfrm>
          <a:prstGeom prst="rect">
            <a:avLst/>
          </a:prstGeom>
          <a:solidFill>
            <a:srgbClr val="FFFFFF"/>
          </a:solidFill>
        </p:spPr>
        <p:txBody>
          <a:bodyPr wrap="none" rtlCol="0">
            <a:spAutoFit/>
          </a:bodyPr>
          <a:lstStyle/>
          <a:p>
            <a:r>
              <a:rPr lang="en-US" sz="1400" dirty="0"/>
              <a:t>fragments</a:t>
            </a:r>
          </a:p>
        </p:txBody>
      </p:sp>
      <p:sp>
        <p:nvSpPr>
          <p:cNvPr id="13" name="TextBox 12"/>
          <p:cNvSpPr txBox="1"/>
          <p:nvPr/>
        </p:nvSpPr>
        <p:spPr>
          <a:xfrm>
            <a:off x="341746" y="4315242"/>
            <a:ext cx="1101195" cy="307777"/>
          </a:xfrm>
          <a:prstGeom prst="rect">
            <a:avLst/>
          </a:prstGeom>
          <a:solidFill>
            <a:srgbClr val="FFFFFF"/>
          </a:solidFill>
        </p:spPr>
        <p:txBody>
          <a:bodyPr wrap="none" rtlCol="0">
            <a:spAutoFit/>
          </a:bodyPr>
          <a:lstStyle/>
          <a:p>
            <a:r>
              <a:rPr lang="en-US" sz="1400" dirty="0"/>
              <a:t>original DNA</a:t>
            </a:r>
          </a:p>
        </p:txBody>
      </p:sp>
      <p:sp>
        <p:nvSpPr>
          <p:cNvPr id="14" name="TextBox 13"/>
          <p:cNvSpPr txBox="1"/>
          <p:nvPr/>
        </p:nvSpPr>
        <p:spPr>
          <a:xfrm>
            <a:off x="457199" y="4820265"/>
            <a:ext cx="929987" cy="307777"/>
          </a:xfrm>
          <a:prstGeom prst="rect">
            <a:avLst/>
          </a:prstGeom>
          <a:solidFill>
            <a:srgbClr val="FFFFFF"/>
          </a:solidFill>
        </p:spPr>
        <p:txBody>
          <a:bodyPr wrap="none" rtlCol="0">
            <a:spAutoFit/>
          </a:bodyPr>
          <a:lstStyle/>
          <a:p>
            <a:r>
              <a:rPr lang="en-US" sz="1400" dirty="0"/>
              <a:t>fragments</a:t>
            </a:r>
          </a:p>
        </p:txBody>
      </p:sp>
      <p:sp>
        <p:nvSpPr>
          <p:cNvPr id="15" name="TextBox 14"/>
          <p:cNvSpPr txBox="1"/>
          <p:nvPr/>
        </p:nvSpPr>
        <p:spPr>
          <a:xfrm>
            <a:off x="3376130" y="5307023"/>
            <a:ext cx="1377300" cy="307777"/>
          </a:xfrm>
          <a:prstGeom prst="rect">
            <a:avLst/>
          </a:prstGeom>
          <a:solidFill>
            <a:srgbClr val="FFFFFF"/>
          </a:solidFill>
        </p:spPr>
        <p:txBody>
          <a:bodyPr wrap="none" rtlCol="0">
            <a:spAutoFit/>
          </a:bodyPr>
          <a:lstStyle/>
          <a:p>
            <a:r>
              <a:rPr lang="en-US" sz="1400" dirty="0"/>
              <a:t>Sequenced ends</a:t>
            </a:r>
          </a:p>
        </p:txBody>
      </p:sp>
    </p:spTree>
    <p:extLst>
      <p:ext uri="{BB962C8B-B14F-4D97-AF65-F5344CB8AC3E}">
        <p14:creationId xmlns:p14="http://schemas.microsoft.com/office/powerpoint/2010/main" val="940540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Reads!</a:t>
            </a:r>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3"/>
          <a:stretch>
            <a:fillRect/>
          </a:stretch>
        </p:blipFill>
        <p:spPr>
          <a:xfrm>
            <a:off x="2012512" y="1234967"/>
            <a:ext cx="5118975" cy="5197427"/>
          </a:xfrm>
          <a:prstGeom prst="rect">
            <a:avLst/>
          </a:prstGeom>
        </p:spPr>
      </p:pic>
      <p:sp>
        <p:nvSpPr>
          <p:cNvPr id="6" name="TextBox 5"/>
          <p:cNvSpPr txBox="1"/>
          <p:nvPr/>
        </p:nvSpPr>
        <p:spPr>
          <a:xfrm>
            <a:off x="3608485" y="6488668"/>
            <a:ext cx="5535515" cy="369332"/>
          </a:xfrm>
          <a:prstGeom prst="rect">
            <a:avLst/>
          </a:prstGeom>
          <a:noFill/>
        </p:spPr>
        <p:txBody>
          <a:bodyPr wrap="none" rtlCol="0">
            <a:spAutoFit/>
          </a:bodyPr>
          <a:lstStyle/>
          <a:p>
            <a:r>
              <a:rPr lang="en-US" dirty="0"/>
              <a:t>http://www.sciencephoto.com/media/210915/enlarge</a:t>
            </a:r>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Contigs</a:t>
            </a:r>
          </a:p>
        </p:txBody>
      </p:sp>
      <p:sp>
        <p:nvSpPr>
          <p:cNvPr id="3" name="Content Placeholder 2"/>
          <p:cNvSpPr>
            <a:spLocks noGrp="1"/>
          </p:cNvSpPr>
          <p:nvPr>
            <p:ph idx="1"/>
          </p:nvPr>
        </p:nvSpPr>
        <p:spPr/>
        <p:txBody>
          <a:bodyPr/>
          <a:lstStyle/>
          <a:p>
            <a:r>
              <a:rPr lang="en-US" dirty="0"/>
              <a:t>Building contigs</a:t>
            </a:r>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stretch>
            <a:fillRect/>
          </a:stretch>
        </p:blipFill>
        <p:spPr>
          <a:xfrm>
            <a:off x="842580" y="2249371"/>
            <a:ext cx="6346422" cy="225255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Contigs</a:t>
            </a:r>
          </a:p>
        </p:txBody>
      </p:sp>
      <p:sp>
        <p:nvSpPr>
          <p:cNvPr id="3" name="Content Placeholder 2"/>
          <p:cNvSpPr>
            <a:spLocks noGrp="1"/>
          </p:cNvSpPr>
          <p:nvPr>
            <p:ph idx="1"/>
          </p:nvPr>
        </p:nvSpPr>
        <p:spPr/>
        <p:txBody>
          <a:bodyPr/>
          <a:lstStyle/>
          <a:p>
            <a:r>
              <a:rPr lang="en-US" dirty="0"/>
              <a:t>Building contigs</a:t>
            </a:r>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2"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8"/>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a:t>Repeat copy 1</a:t>
              </a:r>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a:t>Repeat copy 2</a:t>
              </a:r>
            </a:p>
          </p:txBody>
        </p:sp>
      </p:grpSp>
      <p:sp>
        <p:nvSpPr>
          <p:cNvPr id="18" name="TextBox 17"/>
          <p:cNvSpPr txBox="1"/>
          <p:nvPr/>
        </p:nvSpPr>
        <p:spPr>
          <a:xfrm>
            <a:off x="2993759" y="6488668"/>
            <a:ext cx="6150241" cy="369332"/>
          </a:xfrm>
          <a:prstGeom prst="rect">
            <a:avLst/>
          </a:prstGeom>
          <a:noFill/>
        </p:spPr>
        <p:txBody>
          <a:bodyPr wrap="none" rtlCol="0">
            <a:spAutoFit/>
          </a:bodyPr>
          <a:lstStyle/>
          <a:p>
            <a:r>
              <a:rPr lang="en-US" dirty="0"/>
              <a:t>http://</a:t>
            </a:r>
            <a:r>
              <a:rPr lang="en-US" dirty="0" err="1"/>
              <a:t>www.cbcb.umd.edu/research/assembly_primer.shtml</a:t>
            </a:r>
            <a:endParaRPr lang="en-US" dirty="0"/>
          </a:p>
        </p:txBody>
      </p:sp>
      <p:grpSp>
        <p:nvGrpSpPr>
          <p:cNvPr id="22" name="Group 21"/>
          <p:cNvGrpSpPr/>
          <p:nvPr/>
        </p:nvGrpSpPr>
        <p:grpSpPr>
          <a:xfrm>
            <a:off x="544790" y="3526269"/>
            <a:ext cx="7550779" cy="3158635"/>
            <a:chOff x="544790" y="3526269"/>
            <a:chExt cx="7550779" cy="3158635"/>
          </a:xfrm>
        </p:grpSpPr>
        <p:grpSp>
          <p:nvGrpSpPr>
            <p:cNvPr id="19" name="Group 18"/>
            <p:cNvGrpSpPr/>
            <p:nvPr/>
          </p:nvGrpSpPr>
          <p:grpSpPr>
            <a:xfrm>
              <a:off x="544790" y="3526269"/>
              <a:ext cx="7550779" cy="3158635"/>
              <a:chOff x="544790" y="3526269"/>
              <a:chExt cx="7550779" cy="3158635"/>
            </a:xfrm>
          </p:grpSpPr>
          <p:pic>
            <p:nvPicPr>
              <p:cNvPr id="8" name="Picture 7"/>
              <p:cNvPicPr>
                <a:picLocks noChangeAspect="1"/>
              </p:cNvPicPr>
              <p:nvPr/>
            </p:nvPicPr>
            <p:blipFill>
              <a:blip r:embed="rId9"/>
              <a:stretch>
                <a:fillRect/>
              </a:stretch>
            </p:blipFill>
            <p:spPr>
              <a:xfrm>
                <a:off x="895569" y="4993960"/>
                <a:ext cx="7200000" cy="988800"/>
              </a:xfrm>
              <a:prstGeom prst="rect">
                <a:avLst/>
              </a:prstGeom>
            </p:spPr>
          </p:pic>
          <p:cxnSp>
            <p:nvCxnSpPr>
              <p:cNvPr id="14" name="Straight Arrow Connector 13"/>
              <p:cNvCxnSpPr/>
              <p:nvPr/>
            </p:nvCxnSpPr>
            <p:spPr>
              <a:xfrm rot="5400000">
                <a:off x="1493346" y="4155966"/>
                <a:ext cx="1121103" cy="3065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flipV="1">
                <a:off x="2207174" y="3526269"/>
                <a:ext cx="4309241" cy="13435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4790" y="6038573"/>
                <a:ext cx="2568024" cy="646331"/>
              </a:xfrm>
              <a:prstGeom prst="rect">
                <a:avLst/>
              </a:prstGeom>
              <a:solidFill>
                <a:schemeClr val="bg1"/>
              </a:solidFill>
            </p:spPr>
            <p:txBody>
              <a:bodyPr wrap="square" rtlCol="0">
                <a:spAutoFit/>
              </a:bodyPr>
              <a:lstStyle/>
              <a:p>
                <a:pPr algn="ctr"/>
                <a:r>
                  <a:rPr lang="en-US" b="1" dirty="0"/>
                  <a:t>Collapsed repeat consensus </a:t>
                </a:r>
              </a:p>
            </p:txBody>
          </p:sp>
        </p:grpSp>
        <p:sp>
          <p:nvSpPr>
            <p:cNvPr id="20" name="TextBox 19"/>
            <p:cNvSpPr txBox="1"/>
            <p:nvPr/>
          </p:nvSpPr>
          <p:spPr>
            <a:xfrm>
              <a:off x="5960247" y="4347629"/>
              <a:ext cx="2058263" cy="646331"/>
            </a:xfrm>
            <a:prstGeom prst="rect">
              <a:avLst/>
            </a:prstGeom>
            <a:noFill/>
          </p:spPr>
          <p:txBody>
            <a:bodyPr wrap="none" rtlCol="0">
              <a:spAutoFit/>
            </a:bodyPr>
            <a:lstStyle/>
            <a:p>
              <a:pPr algn="ctr"/>
              <a:r>
                <a:rPr lang="en-US" dirty="0"/>
                <a:t>Contig orientation?</a:t>
              </a:r>
            </a:p>
            <a:p>
              <a:pPr algn="ctr"/>
              <a:r>
                <a:rPr lang="en-US" dirty="0"/>
                <a:t>Contig order?</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Contigs</a:t>
            </a:r>
          </a:p>
        </p:txBody>
      </p:sp>
      <p:sp>
        <p:nvSpPr>
          <p:cNvPr id="3" name="Content Placeholder 2"/>
          <p:cNvSpPr>
            <a:spLocks noGrp="1"/>
          </p:cNvSpPr>
          <p:nvPr>
            <p:ph idx="1"/>
          </p:nvPr>
        </p:nvSpPr>
        <p:spPr/>
        <p:txBody>
          <a:bodyPr/>
          <a:lstStyle/>
          <a:p>
            <a:r>
              <a:rPr lang="en-US" dirty="0"/>
              <a:t>Repeats: major problem</a:t>
            </a:r>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8"/>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a:t>Repeat copy 1</a:t>
              </a:r>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a:t>Repeat copy 2</a:t>
              </a:r>
            </a:p>
          </p:txBody>
        </p:sp>
      </p:grpSp>
      <p:sp>
        <p:nvSpPr>
          <p:cNvPr id="18" name="TextBox 17"/>
          <p:cNvSpPr txBox="1"/>
          <p:nvPr/>
        </p:nvSpPr>
        <p:spPr>
          <a:xfrm>
            <a:off x="2993759" y="6488668"/>
            <a:ext cx="6150241" cy="369332"/>
          </a:xfrm>
          <a:prstGeom prst="rect">
            <a:avLst/>
          </a:prstGeom>
          <a:noFill/>
        </p:spPr>
        <p:txBody>
          <a:bodyPr wrap="none" rtlCol="0">
            <a:spAutoFit/>
          </a:bodyPr>
          <a:lstStyle/>
          <a:p>
            <a:r>
              <a:rPr lang="en-US" dirty="0"/>
              <a:t>http://</a:t>
            </a:r>
            <a:r>
              <a:rPr lang="en-US" dirty="0" err="1"/>
              <a:t>www.cbcb.umd.edu/research/assembly_primer.shtml</a:t>
            </a:r>
            <a:endParaRPr 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10791</TotalTime>
  <Words>3940</Words>
  <Application>Microsoft Office PowerPoint</Application>
  <PresentationFormat>On-screen Show (4:3)</PresentationFormat>
  <Paragraphs>547</Paragraphs>
  <Slides>45</Slides>
  <Notes>45</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Calibri</vt:lpstr>
      <vt:lpstr>Courier</vt:lpstr>
      <vt:lpstr>Courier New</vt:lpstr>
      <vt:lpstr>Georgia</vt:lpstr>
      <vt:lpstr>Lucida Console</vt:lpstr>
      <vt:lpstr>msgothic</vt:lpstr>
      <vt:lpstr>Wingdings</vt:lpstr>
      <vt:lpstr>Office Theme</vt:lpstr>
      <vt:lpstr>Principles and problems of de novo genome assembly</vt:lpstr>
      <vt:lpstr>What is this thing called ‘genome assembly’?</vt:lpstr>
      <vt:lpstr>What is a genome assembly?</vt:lpstr>
      <vt:lpstr>Hierarchical structure</vt:lpstr>
      <vt:lpstr>Sequence data</vt:lpstr>
      <vt:lpstr>Reads!</vt:lpstr>
      <vt:lpstr>Contigs</vt:lpstr>
      <vt:lpstr>Contigs</vt:lpstr>
      <vt:lpstr>Contigs</vt:lpstr>
      <vt:lpstr>Mate pairs</vt:lpstr>
      <vt:lpstr>Mate pairs</vt:lpstr>
      <vt:lpstr>Scaffolds</vt:lpstr>
      <vt:lpstr>Hierarchical structure</vt:lpstr>
      <vt:lpstr>Assembly</vt:lpstr>
      <vt:lpstr>Algorithms</vt:lpstr>
      <vt:lpstr>Algorithms</vt:lpstr>
      <vt:lpstr>Algorithms</vt:lpstr>
      <vt:lpstr>Algorithms</vt:lpstr>
      <vt:lpstr>Algorithms</vt:lpstr>
      <vt:lpstr>Algorithms</vt:lpstr>
      <vt:lpstr>Greedy extension</vt:lpstr>
      <vt:lpstr>Overlap-Layout-Consensus</vt:lpstr>
      <vt:lpstr>Overlap-Layout-Consensus</vt:lpstr>
      <vt:lpstr>Overlap-Layout-Consensus</vt:lpstr>
      <vt:lpstr>Overlap-Layout-Consensus</vt:lpstr>
      <vt:lpstr>de Bruijn graphs</vt:lpstr>
      <vt:lpstr>Graphs</vt:lpstr>
      <vt:lpstr>Graphs</vt:lpstr>
      <vt:lpstr>Read length matters</vt:lpstr>
      <vt:lpstr>PowerPoint Presentation</vt:lpstr>
      <vt:lpstr>PowerPoint Presentation</vt:lpstr>
      <vt:lpstr>Quality matters</vt:lpstr>
      <vt:lpstr>Why is genome assembly such a difficult problem?</vt:lpstr>
      <vt:lpstr>1) Repeats</vt:lpstr>
      <vt:lpstr>2) Diploidy</vt:lpstr>
      <vt:lpstr>2) Diploidy</vt:lpstr>
      <vt:lpstr>2) Diploidy</vt:lpstr>
      <vt:lpstr>3) Polyploidy</vt:lpstr>
      <vt:lpstr>4) Many programs to choose from</vt:lpstr>
      <vt:lpstr>Assembly with noisy single molecule sequencing data</vt:lpstr>
      <vt:lpstr>Pacific Biosciences</vt:lpstr>
      <vt:lpstr>PacBio: long read uses</vt:lpstr>
      <vt:lpstr>PacBio: error-correction</vt:lpstr>
      <vt:lpstr>PacBio: error-correction</vt:lpstr>
      <vt:lpstr>PacBio: HGAP, Canu</vt:lpstr>
    </vt:vector>
  </TitlesOfParts>
  <Company>UiO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sequence a large eukaryotic genome and how we sequenced the cod genome</dc:title>
  <dc:creator>Lex Nederbragt</dc:creator>
  <cp:lastModifiedBy>karinlag</cp:lastModifiedBy>
  <cp:revision>161</cp:revision>
  <dcterms:created xsi:type="dcterms:W3CDTF">2011-10-24T07:38:46Z</dcterms:created>
  <dcterms:modified xsi:type="dcterms:W3CDTF">2017-09-11T09:18:00Z</dcterms:modified>
</cp:coreProperties>
</file>